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332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27" r:id="rId76"/>
    <p:sldId id="328" r:id="rId77"/>
    <p:sldId id="333" r:id="rId78"/>
    <p:sldId id="329" r:id="rId79"/>
    <p:sldId id="334" r:id="rId80"/>
    <p:sldId id="330" r:id="rId81"/>
    <p:sldId id="331" r:id="rId82"/>
  </p:sldIdLst>
  <p:sldSz cx="12192000" cy="6858000"/>
  <p:notesSz cx="6858000" cy="12192000"/>
  <p:custDataLst>
    <p:tags r:id="rId86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6" Type="http://schemas.openxmlformats.org/officeDocument/2006/relationships/tags" Target="tags/tag1.xml"/><Relationship Id="rId85" Type="http://schemas.openxmlformats.org/officeDocument/2006/relationships/tableStyles" Target="tableStyles.xml"/><Relationship Id="rId84" Type="http://schemas.openxmlformats.org/officeDocument/2006/relationships/viewProps" Target="viewProps.xml"/><Relationship Id="rId83" Type="http://schemas.openxmlformats.org/officeDocument/2006/relationships/presProps" Target="presProps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5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2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6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8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重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中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92024" y="54864"/>
            <a:ext cx="8101584" cy="5852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584" y="82296"/>
            <a:ext cx="1261872" cy="530352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9176" y="82296"/>
            <a:ext cx="1261872" cy="530352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68" y="82296"/>
            <a:ext cx="1261872" cy="530352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8101584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刷考点</a:t>
            </a:r>
            <a:endParaRPr lang="en-US" sz="2000" dirty="0"/>
          </a:p>
        </p:txBody>
      </p:sp>
      <p:sp>
        <p:nvSpPr>
          <p:cNvPr id="8" name="MasterShapeName"/>
          <p:cNvSpPr/>
          <p:nvPr/>
        </p:nvSpPr>
        <p:spPr>
          <a:xfrm>
            <a:off x="9409176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刷重点</a:t>
            </a:r>
            <a:endParaRPr lang="en-US" sz="2000" dirty="0"/>
          </a:p>
        </p:txBody>
      </p:sp>
      <p:sp>
        <p:nvSpPr>
          <p:cNvPr id="9" name="MasterShapeName"/>
          <p:cNvSpPr/>
          <p:nvPr/>
        </p:nvSpPr>
        <p:spPr>
          <a:xfrm>
            <a:off x="10716768" y="82296"/>
            <a:ext cx="1261872" cy="53035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u="sng" dirty="0">
                <a:solidFill>
                  <a:srgbClr val="0563C1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刷中考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c6b7c59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考点精讲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3fe6e159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考点精练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3c2ece6f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综合提升</a:t>
            </a:r>
            <a:endParaRPr lang="en-US" sz="2800" dirty="0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3ef32cb00dcfdb2717453#tid=670a1157dae6f1000895196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261872" y="2432304"/>
            <a:ext cx="1097280" cy="22951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264" y="3593592"/>
            <a:ext cx="8229600" cy="45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6576" y="91440"/>
            <a:ext cx="4754880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4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7816" y="64008"/>
            <a:ext cx="1737360" cy="557784"/>
          </a:xfrm>
          <a:prstGeom prst="rect">
            <a:avLst/>
          </a:prstGeom>
        </p:spPr>
      </p:pic>
      <p:sp>
        <p:nvSpPr>
          <p:cNvPr id="5" name="MasterShapeName?linknodeid=back_to_first_catalog&amp;color=RGB(255,255,255)">
            <a:hlinkClick r:id="rId3" action="ppaction://hlinksldjump"/>
          </p:cNvPr>
          <p:cNvSpPr/>
          <p:nvPr/>
        </p:nvSpPr>
        <p:spPr>
          <a:xfrm>
            <a:off x="10067544" y="118872"/>
            <a:ext cx="1499616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返回目录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slide" Target="slide74.xml"/><Relationship Id="rId2" Type="http://schemas.openxmlformats.org/officeDocument/2006/relationships/slide" Target="slide68.xml"/><Relationship Id="rId1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1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jpe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5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6.jpe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09863326b?vcp=1&amp;pid=50168b7f2&amp;color=0,0,0&amp;mp=1&amp;vtp=1&amp;bt=1&amp;bbb=1&amp;hb=1"/>
          <p:cNvSpPr/>
          <p:nvPr/>
        </p:nvSpPr>
        <p:spPr>
          <a:xfrm>
            <a:off x="502920" y="1774066"/>
            <a:ext cx="11183112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判断一个单词前是用a还是an,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要根据这个单词的发音是以辅音音素还是元音音素开头，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而不是根据单词开头字母是辅音字母还是元音字母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以下两个句子帮助你记忆：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university，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European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walks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one-way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road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useful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usual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thing.在一所大学里，一个欧洲人拿着一本有用的书，沿着一条单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行道走，这是一件很平常的事。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honest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accepted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honorable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task.一个小时以前，一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个诚实的人接受了一项光荣的任务。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e59e162eb?vcp=1&amp;pid=0fd00427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e59e162eb?vcp=1&amp;pid=0fd004278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定冠词</a:t>
            </a:r>
            <a:endParaRPr lang="en-US" altLang="zh-CN" sz="2800" b="1" dirty="0"/>
          </a:p>
        </p:txBody>
      </p:sp>
      <p:graphicFrame>
        <p:nvGraphicFramePr>
          <p:cNvPr id="12" name="P_6_BD#79555aa6c?colgroup=15,19&amp;vcp=1&amp;pid=e59e162eb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3857498"/>
        </p:xfrm>
        <a:graphic>
          <a:graphicData uri="http://schemas.openxmlformats.org/drawingml/2006/table">
            <a:tbl>
              <a:tblPr/>
              <a:tblGrid>
                <a:gridCol w="4974336"/>
                <a:gridCol w="618134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用于表示已经提到过的人或物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特指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movie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night.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movie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interesting.昨晚我看了一部电影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那部电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影非常有趣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用于表示谈话双方都明确知道的人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desk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mine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.桌子上的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那个包不是我的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用在序数词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形容词的最高级前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mooncake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nicest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.这块月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饼是所有月饼中最好的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P_6_BD#79555aa6c?colgroup=15,19&amp;vcp=1&amp;pid=e59e162eb&amp;color=0,0,0&amp;mp=1&amp;vtp=1&amp;bt=1&amp;bbb=1&amp;hb=1"/>
          <p:cNvGraphicFramePr>
            <a:graphicFrameLocks noGrp="1"/>
          </p:cNvGraphicFramePr>
          <p:nvPr/>
        </p:nvGraphicFramePr>
        <p:xfrm>
          <a:off x="502920" y="1779844"/>
          <a:ext cx="11155680" cy="4371340"/>
        </p:xfrm>
        <a:graphic>
          <a:graphicData uri="http://schemas.openxmlformats.org/drawingml/2006/table">
            <a:tbl>
              <a:tblPr/>
              <a:tblGrid>
                <a:gridCol w="4974336"/>
                <a:gridCol w="618134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用于可数名词单数前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表示一类人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friend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humans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狗是人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类的朋友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用于姓氏的复数形式前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表示一家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人或夫妇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Greens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watching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living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.格林一家正在客厅看电视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用在形容词前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表示一类人或物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old.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新事物将会取代旧事物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用于表示乐器的名词前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guitar?你会弹吉他吗？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用于表示方向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方位的名词前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在东方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79555aa6c?colgroup=15,19&amp;vcp=1&amp;pid=e59e162eb&amp;color=0,0,0&amp;mp=1&amp;vtp=1&amp;bt=1&amp;bbb=1"/>
          <p:cNvSpPr txBox="1"/>
          <p:nvPr/>
        </p:nvSpPr>
        <p:spPr>
          <a:xfrm>
            <a:off x="11043047" y="116338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P_6_BD#79555aa6c?colgroup=15,19&amp;vcp=1&amp;pid=e59e162eb&amp;color=0,0,0&amp;mp=1&amp;vtp=1&amp;bt=1&amp;bbb=1&amp;hb=1"/>
          <p:cNvGraphicFramePr>
            <a:graphicFrameLocks noGrp="1"/>
          </p:cNvGraphicFramePr>
          <p:nvPr/>
        </p:nvGraphicFramePr>
        <p:xfrm>
          <a:off x="502920" y="2258698"/>
          <a:ext cx="11155680" cy="3413633"/>
        </p:xfrm>
        <a:graphic>
          <a:graphicData uri="http://schemas.openxmlformats.org/drawingml/2006/table">
            <a:tbl>
              <a:tblPr/>
              <a:tblGrid>
                <a:gridCol w="4974336"/>
                <a:gridCol w="618134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1041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表示世界上独一无二的事物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太阳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moon月亮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earth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地球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1041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用于江河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海洋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山脉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群岛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沙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漠等专有名词或由普通名词构成的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专有名词之前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Yangtze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River长江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Summer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Palace颐和园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长城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79555aa6c?colgroup=15,19&amp;vcp=1&amp;pid=e59e162eb&amp;color=0,0,0&amp;mp=1&amp;vtp=1&amp;bt=1&amp;bbb=1"/>
          <p:cNvSpPr txBox="1"/>
          <p:nvPr/>
        </p:nvSpPr>
        <p:spPr>
          <a:xfrm>
            <a:off x="11043047" y="164223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P_6_BD#79555aa6c?colgroup=15,19&amp;vcp=1&amp;pid=e59e162eb&amp;color=0,0,0&amp;vtp=1&amp;bt=1&amp;bbb=1"/>
          <p:cNvGraphicFramePr>
            <a:graphicFrameLocks noGrp="1"/>
          </p:cNvGraphicFramePr>
          <p:nvPr/>
        </p:nvGraphicFramePr>
        <p:xfrm>
          <a:off x="502920" y="2506030"/>
          <a:ext cx="11155680" cy="2918968"/>
        </p:xfrm>
        <a:graphic>
          <a:graphicData uri="http://schemas.openxmlformats.org/drawingml/2006/table">
            <a:tbl>
              <a:tblPr/>
              <a:tblGrid>
                <a:gridCol w="4974336"/>
                <a:gridCol w="618134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7417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用于某些固定短语中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同时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顺便问/说一下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在过去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岁时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number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的数量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79555aa6c?colgroup=15,19&amp;vcp=1&amp;pid=e59e162eb&amp;color=0,0,0&amp;vtp=1&amp;bt=1&amp;bbb=1"/>
          <p:cNvSpPr txBox="1"/>
          <p:nvPr/>
        </p:nvSpPr>
        <p:spPr>
          <a:xfrm>
            <a:off x="11043047" y="188957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79555aa6c?vcp=1&amp;pid=e59e162eb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2395095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79555aa6c?vcp=1&amp;pid=e59e162eb&amp;color=0,0,0&amp;vtp=1&amp;bt=1&amp;bbb=1"/>
          <p:cNvSpPr/>
          <p:nvPr/>
        </p:nvSpPr>
        <p:spPr>
          <a:xfrm>
            <a:off x="502920" y="2303655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定冠词the的基本用法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特指双方都知悉，上文都已经提及；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世上独一又无二，方位名词乐器前；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某些专有名词前，再来就是复（数）姓氏；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序数词前最高级，习惯用语要特记。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29684ee48?vcp=1&amp;pid=0fd00427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29684ee48?vcp=1&amp;pid=0fd004278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零冠词</a:t>
            </a:r>
            <a:endParaRPr lang="en-US" altLang="zh-CN" sz="2800" b="1" dirty="0"/>
          </a:p>
        </p:txBody>
      </p:sp>
      <p:graphicFrame>
        <p:nvGraphicFramePr>
          <p:cNvPr id="17" name="P_6_BD#ee80933a1?colgroup=11,24&amp;vcp=1&amp;pid=29684ee48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4995291"/>
        </p:xfrm>
        <a:graphic>
          <a:graphicData uri="http://schemas.openxmlformats.org/drawingml/2006/table">
            <a:tbl>
              <a:tblPr/>
              <a:tblGrid>
                <a:gridCol w="3566160"/>
                <a:gridCol w="7589520"/>
              </a:tblGrid>
              <a:tr h="44691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622">
                <a:tc>
                  <a:txBody>
                    <a:bodyPr/>
                    <a:lstStyle/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表泛指的可数名词复数前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●Telephones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playing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important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life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.电话在我们的生活中仍然扮演着重要的角色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217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一些不可数名词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如物质名词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抽象名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●Health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important.健康最重要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322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用在与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by连用的表示交通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工具的名词前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train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坐火车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坐公共汽车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217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用在表示人名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地名以及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大多数学校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公园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节假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日等的专有名词前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Chang'an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Street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长安街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Teachers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'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教师节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P_6_BD#ee80933a1?colgroup=11,24&amp;vcp=1&amp;pid=29684ee48&amp;color=0,0,0&amp;vtp=1&amp;bt=1&amp;bbb=1&amp;hb=1"/>
          <p:cNvGraphicFramePr>
            <a:graphicFrameLocks noGrp="1"/>
          </p:cNvGraphicFramePr>
          <p:nvPr/>
        </p:nvGraphicFramePr>
        <p:xfrm>
          <a:off x="502920" y="1429766"/>
          <a:ext cx="11155680" cy="5007102"/>
        </p:xfrm>
        <a:graphic>
          <a:graphicData uri="http://schemas.openxmlformats.org/drawingml/2006/table">
            <a:tbl>
              <a:tblPr/>
              <a:tblGrid>
                <a:gridCol w="3566160"/>
                <a:gridCol w="7589520"/>
              </a:tblGrid>
              <a:tr h="44411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457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用在表示季节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月份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星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期的名词前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summer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在夏天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January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在一月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Sunday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在星期天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457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名词前有形容词性物主代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指示代词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不定代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名词所有格等修饰时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这本书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我的儿子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Jack's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杰克的自行车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069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用在表示一日三餐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球类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运动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语言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学科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棋牌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游戏等的名词前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breakfast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吃早饭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basketball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打篮球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学英语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chess下国际象棋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ee80933a1?colgroup=11,24&amp;vcp=1&amp;pid=29684ee48&amp;color=0,0,0&amp;vtp=1&amp;bt=1&amp;bbb=1"/>
          <p:cNvSpPr txBox="1"/>
          <p:nvPr/>
        </p:nvSpPr>
        <p:spPr>
          <a:xfrm>
            <a:off x="11043047" y="896112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P_6_BD#ee80933a1?colgroup=11,24&amp;vcp=1&amp;pid=29684ee48&amp;color=0,0,0&amp;vtp=1&amp;bt=1&amp;bbb=1"/>
          <p:cNvGraphicFramePr>
            <a:graphicFrameLocks noGrp="1"/>
          </p:cNvGraphicFramePr>
          <p:nvPr/>
        </p:nvGraphicFramePr>
        <p:xfrm>
          <a:off x="502920" y="2017842"/>
          <a:ext cx="11155680" cy="3895344"/>
        </p:xfrm>
        <a:graphic>
          <a:graphicData uri="http://schemas.openxmlformats.org/drawingml/2006/table">
            <a:tbl>
              <a:tblPr/>
              <a:tblGrid>
                <a:gridCol w="3566160"/>
                <a:gridCol w="758952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379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用在某些固定搭配中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在家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present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目前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bed上床睡觉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日日夜夜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以防万一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earth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究竟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步行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ee80933a1?colgroup=11,24&amp;vcp=1&amp;pid=29684ee48&amp;color=0,0,0&amp;vtp=1&amp;bt=1&amp;bbb=1"/>
          <p:cNvSpPr txBox="1"/>
          <p:nvPr/>
        </p:nvSpPr>
        <p:spPr>
          <a:xfrm>
            <a:off x="11043047" y="1401384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ee80933a1?vcp=1&amp;pid=29684ee48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2395095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ee80933a1?vcp=1&amp;pid=29684ee48&amp;color=0,0,0&amp;vtp=1&amp;bt=1&amp;bbb=1"/>
          <p:cNvSpPr/>
          <p:nvPr/>
        </p:nvSpPr>
        <p:spPr>
          <a:xfrm>
            <a:off x="502920" y="2303655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零冠词的用法口诀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下列情况应免冠，名词之前代词限；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专有名词不可数，学科球棋三餐饭；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复数名词表泛指，星月节日四季前；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颜色语种和国名，习语称呼及头衔。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db98c35a?vcp=1&amp;pid=dc6b7c59e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介词考频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1db98c35a?vcp=1&amp;pid=dc6b7c59e&amp;color=0,0,0&amp;tib=255,255,255&amp;iip=4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46599" y="996696"/>
            <a:ext cx="530352" cy="192024"/>
          </a:xfrm>
          <a:prstGeom prst="rect">
            <a:avLst/>
          </a:prstGeom>
        </p:spPr>
      </p:pic>
      <p:pic>
        <p:nvPicPr>
          <p:cNvPr id="4" name="C_5#e84a07f86?vcp=1&amp;pid=1db98c35a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e84a07f86?vcp=1&amp;pid=1db98c35a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时间介词（短语）</a:t>
            </a:r>
            <a:endParaRPr lang="en-US" altLang="zh-CN" sz="2800" b="1" dirty="0"/>
          </a:p>
        </p:txBody>
      </p:sp>
      <p:graphicFrame>
        <p:nvGraphicFramePr>
          <p:cNvPr id="21" name="P_6_BD#d386c853c?colgroup=5,15,14&amp;vcp=1&amp;pid=e84a07f86&amp;color=0,0,0&amp;vtp=1&amp;bbb=1&amp;hb=1"/>
          <p:cNvGraphicFramePr>
            <a:graphicFrameLocks noGrp="1"/>
          </p:cNvGraphicFramePr>
          <p:nvPr/>
        </p:nvGraphicFramePr>
        <p:xfrm>
          <a:off x="502920" y="1930400"/>
          <a:ext cx="11155680" cy="2418080"/>
        </p:xfrm>
        <a:graphic>
          <a:graphicData uri="http://schemas.openxmlformats.org/drawingml/2006/table">
            <a:tbl>
              <a:tblPr/>
              <a:tblGrid>
                <a:gridCol w="1755648"/>
                <a:gridCol w="4727448"/>
                <a:gridCol w="4672584"/>
              </a:tblGrid>
              <a:tr h="947039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时间介词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10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用于具体的时间点或黎明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正午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黄昏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午夜前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8:00在8点钟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在正午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midnight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在午夜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P_6_BD#d386c853c?colgroup=5,15,14&amp;vcp=1&amp;pid=e84a07f86&amp;color=0,0,0&amp;vtp=1&amp;bt=1&amp;bbb=1&amp;hb=1"/>
          <p:cNvGraphicFramePr>
            <a:graphicFrameLocks noGrp="1"/>
          </p:cNvGraphicFramePr>
          <p:nvPr/>
        </p:nvGraphicFramePr>
        <p:xfrm>
          <a:off x="502920" y="1536004"/>
          <a:ext cx="11155680" cy="4859020"/>
        </p:xfrm>
        <a:graphic>
          <a:graphicData uri="http://schemas.openxmlformats.org/drawingml/2006/table">
            <a:tbl>
              <a:tblPr/>
              <a:tblGrid>
                <a:gridCol w="1755648"/>
                <a:gridCol w="4727448"/>
                <a:gridCol w="4672584"/>
              </a:tblGrid>
              <a:tr h="947039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时间介词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198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（1）用在年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季节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世纪和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表示泛指的上午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下午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晚上前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2）“in+时间段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”通常用在一般将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来时中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将来）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时间）以后”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）用在某些表示时间的固定短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2023在2023年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January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在一月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summer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在夏天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twentieth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century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20世纪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morning/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afternoon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/evening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在上午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/下午/晚上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d386c853c?colgroup=5,15,14&amp;vcp=1&amp;pid=e84a07f86&amp;color=0,0,0&amp;vtp=1&amp;bt=1&amp;bbb=1"/>
          <p:cNvSpPr txBox="1"/>
          <p:nvPr/>
        </p:nvSpPr>
        <p:spPr>
          <a:xfrm>
            <a:off x="11043047" y="91954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P_6_BD#d386c853c?colgroup=5,15,14&amp;vcp=1&amp;pid=e84a07f86&amp;color=0,0,0&amp;mp=1&amp;vtp=1&amp;bt=1&amp;bbb=1&amp;hb=1"/>
          <p:cNvGraphicFramePr>
            <a:graphicFrameLocks noGrp="1"/>
          </p:cNvGraphicFramePr>
          <p:nvPr/>
        </p:nvGraphicFramePr>
        <p:xfrm>
          <a:off x="502920" y="1805498"/>
          <a:ext cx="11155680" cy="4320032"/>
        </p:xfrm>
        <a:graphic>
          <a:graphicData uri="http://schemas.openxmlformats.org/drawingml/2006/table">
            <a:tbl>
              <a:tblPr/>
              <a:tblGrid>
                <a:gridCol w="1755648"/>
                <a:gridCol w="4727448"/>
                <a:gridCol w="4672584"/>
              </a:tblGrid>
              <a:tr h="947039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时间介词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299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（1）用在年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季节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世纪和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表示泛指的上午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下午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晚上前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2）“in+时间段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”通常用在一般将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来时中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将来）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时间）以后”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）用在某些表示时间的固定短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语中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●I'll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Beijing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.两天后我将搬去北京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future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在未来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最后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d386c853c?colgroup=5,15,14&amp;vcp=1&amp;pid=e84a07f86&amp;color=0,0,0&amp;mp=1&amp;vtp=1&amp;bt=1&amp;bbb=1"/>
          <p:cNvSpPr txBox="1"/>
          <p:nvPr/>
        </p:nvSpPr>
        <p:spPr>
          <a:xfrm>
            <a:off x="11043047" y="118904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P_6_BD#d386c853c?colgroup=5,15,14&amp;vcp=1&amp;pid=e84a07f86&amp;color=0,0,0&amp;vtp=1&amp;bt=1&amp;bbb=1&amp;hb=1"/>
          <p:cNvGraphicFramePr>
            <a:graphicFrameLocks noGrp="1"/>
          </p:cNvGraphicFramePr>
          <p:nvPr/>
        </p:nvGraphicFramePr>
        <p:xfrm>
          <a:off x="502920" y="2030542"/>
          <a:ext cx="11155680" cy="3869944"/>
        </p:xfrm>
        <a:graphic>
          <a:graphicData uri="http://schemas.openxmlformats.org/drawingml/2006/table">
            <a:tbl>
              <a:tblPr/>
              <a:tblGrid>
                <a:gridCol w="1755648"/>
                <a:gridCol w="4727448"/>
                <a:gridCol w="4672584"/>
              </a:tblGrid>
              <a:tr h="947039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时间介词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9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用于具体某一天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星期几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节日或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某一天的上午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下午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晚上前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July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在7月3日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Sunday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在星期日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National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Day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在国庆节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August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9th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月9日的上午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d386c853c?colgroup=5,15,14&amp;vcp=1&amp;pid=e84a07f86&amp;color=0,0,0&amp;vtp=1&amp;bt=1&amp;bbb=1"/>
          <p:cNvSpPr txBox="1"/>
          <p:nvPr/>
        </p:nvSpPr>
        <p:spPr>
          <a:xfrm>
            <a:off x="11043047" y="1414084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P_6_BD#d386c853c?colgroup=5,15,14&amp;vcp=1&amp;pid=e84a07f86&amp;color=0,0,0&amp;mp=1&amp;vtp=1&amp;bt=1&amp;bbb=1&amp;hb=1"/>
          <p:cNvGraphicFramePr>
            <a:graphicFrameLocks noGrp="1"/>
          </p:cNvGraphicFramePr>
          <p:nvPr/>
        </p:nvGraphicFramePr>
        <p:xfrm>
          <a:off x="502920" y="2027304"/>
          <a:ext cx="11155680" cy="3876421"/>
        </p:xfrm>
        <a:graphic>
          <a:graphicData uri="http://schemas.openxmlformats.org/drawingml/2006/table">
            <a:tbl>
              <a:tblPr/>
              <a:tblGrid>
                <a:gridCol w="1755648"/>
                <a:gridCol w="4727448"/>
                <a:gridCol w="4672584"/>
              </a:tblGrid>
              <a:tr h="947039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时间介词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92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during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期间”,具有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in表示时间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段的功能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也可指在某一项活动的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过程中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during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holiday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在假期里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during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meeting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在开会期间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“for+时间段”表示“延续多久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时间状语时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句子常用完成时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15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.我已经学英语15年了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d386c853c?colgroup=5,15,14&amp;vcp=1&amp;pid=e84a07f86&amp;color=0,0,0&amp;mp=1&amp;vtp=1&amp;bt=1&amp;bbb=1"/>
          <p:cNvSpPr txBox="1"/>
          <p:nvPr/>
        </p:nvSpPr>
        <p:spPr>
          <a:xfrm>
            <a:off x="11043047" y="1410845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P_6_BD#d386c853c?colgroup=5,15,14&amp;vcp=1&amp;pid=e84a07f86&amp;color=0,0,0&amp;vtp=1&amp;bt=1&amp;bbb=1&amp;hb=1"/>
          <p:cNvGraphicFramePr>
            <a:graphicFrameLocks noGrp="1"/>
          </p:cNvGraphicFramePr>
          <p:nvPr/>
        </p:nvGraphicFramePr>
        <p:xfrm>
          <a:off x="502920" y="1436941"/>
          <a:ext cx="11155680" cy="5002975"/>
        </p:xfrm>
        <a:graphic>
          <a:graphicData uri="http://schemas.openxmlformats.org/drawingml/2006/table">
            <a:tbl>
              <a:tblPr/>
              <a:tblGrid>
                <a:gridCol w="1755648"/>
                <a:gridCol w="4727448"/>
                <a:gridCol w="4672584"/>
              </a:tblGrid>
              <a:tr h="895858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时间介词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80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到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后接时间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表示时间范围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8:00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11:00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8点到11点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Monday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Friday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从周一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到周五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31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after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“after+（以过去为起点的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）时间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段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”常用于一般过去时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“after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+时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间点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”常用于一般将来时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after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half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hour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.半小时后我妈妈回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家了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4:30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.四点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半以后我会给你打电话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d386c853c?colgroup=5,15,14&amp;vcp=1&amp;pid=e84a07f86&amp;color=0,0,0&amp;vtp=1&amp;bt=1&amp;bbb=1"/>
          <p:cNvSpPr txBox="1"/>
          <p:nvPr/>
        </p:nvSpPr>
        <p:spPr>
          <a:xfrm>
            <a:off x="11043047" y="896113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P_6_BD#d386c853c?colgroup=5,15,14&amp;vcp=1&amp;pid=e84a07f86&amp;color=0,0,0&amp;mp=1&amp;vtp=1&amp;bt=1&amp;bbb=1&amp;hb=1"/>
          <p:cNvGraphicFramePr>
            <a:graphicFrameLocks noGrp="1"/>
          </p:cNvGraphicFramePr>
          <p:nvPr/>
        </p:nvGraphicFramePr>
        <p:xfrm>
          <a:off x="502920" y="1545466"/>
          <a:ext cx="11155680" cy="4840097"/>
        </p:xfrm>
        <a:graphic>
          <a:graphicData uri="http://schemas.openxmlformats.org/drawingml/2006/table">
            <a:tbl>
              <a:tblPr/>
              <a:tblGrid>
                <a:gridCol w="1755648"/>
                <a:gridCol w="4727448"/>
                <a:gridCol w="4672584"/>
              </a:tblGrid>
              <a:tr h="947039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时间介词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before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之前”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●Annie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weeks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before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Christmas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.安妮在圣诞节前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几个礼拜出生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74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表示最迟在某一时间或某一时间前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next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Friday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在下周五前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term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到上个学期末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到现在为止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d386c853c?colgroup=5,15,14&amp;vcp=1&amp;pid=e84a07f86&amp;color=0,0,0&amp;mp=1&amp;vtp=1&amp;bt=1&amp;bbb=1"/>
          <p:cNvSpPr txBox="1"/>
          <p:nvPr/>
        </p:nvSpPr>
        <p:spPr>
          <a:xfrm>
            <a:off x="11043047" y="92900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P_6_BD#d386c853c?colgroup=5,15,14&amp;vcp=1&amp;pid=e84a07f86&amp;color=0,0,0&amp;mp=1&amp;vtp=1&amp;bt=1&amp;bbb=1&amp;hb=1"/>
          <p:cNvGraphicFramePr>
            <a:graphicFrameLocks noGrp="1"/>
          </p:cNvGraphicFramePr>
          <p:nvPr/>
        </p:nvGraphicFramePr>
        <p:xfrm>
          <a:off x="502920" y="1434211"/>
          <a:ext cx="11155680" cy="5015231"/>
        </p:xfrm>
        <a:graphic>
          <a:graphicData uri="http://schemas.openxmlformats.org/drawingml/2006/table">
            <a:tbl>
              <a:tblPr/>
              <a:tblGrid>
                <a:gridCol w="1755648"/>
                <a:gridCol w="4727448"/>
                <a:gridCol w="4672584"/>
              </a:tblGrid>
              <a:tr h="902272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时间介词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528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since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后接表示时间点的词或短语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自从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（过去某时）以来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常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与现在完成时连用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●We've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lived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1994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.自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1994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年以来我们一直住在这里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767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till/until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用在否定句中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直到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才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句子的谓语动词多用非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延续性动词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用在肯定句中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直到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为止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句子的谓语动词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必须用延续性动词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didn't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arrive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back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hotel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until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late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.我们直到很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晚才回到旅馆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I'll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outside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until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tomorrow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morning.我要在外面等到明天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早上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d386c853c?colgroup=5,15,14&amp;vcp=1&amp;pid=e84a07f86&amp;color=0,0,0&amp;mp=1&amp;vtp=1&amp;bt=1&amp;bbb=1"/>
          <p:cNvSpPr txBox="1"/>
          <p:nvPr/>
        </p:nvSpPr>
        <p:spPr>
          <a:xfrm>
            <a:off x="11043047" y="896114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fdae8ed0d?vcp=1&amp;pid=1db98c35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fdae8ed0d?vcp=1&amp;pid=1db98c35a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地点/方位介词</a:t>
            </a:r>
            <a:endParaRPr lang="en-US" altLang="zh-CN" sz="2800" b="1" dirty="0"/>
          </a:p>
        </p:txBody>
      </p:sp>
      <p:sp>
        <p:nvSpPr>
          <p:cNvPr id="4" name="P_6#8af858d42?sp=1&amp;vcp=1&amp;pid=fdae8ed0d&amp;color=0,0,0&amp;vtp=1&amp;bbb=1"/>
          <p:cNvSpPr/>
          <p:nvPr/>
        </p:nvSpPr>
        <p:spPr>
          <a:xfrm>
            <a:off x="502920" y="13208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1.常用地点/方法介词（短语）</a:t>
            </a:r>
            <a:endParaRPr lang="en-US" altLang="zh-CN" sz="2400" dirty="0"/>
          </a:p>
        </p:txBody>
      </p:sp>
      <p:graphicFrame>
        <p:nvGraphicFramePr>
          <p:cNvPr id="29" name="P_6_BD#8af858d42?colgroup=10,10,13&amp;vcp=1&amp;pid=fdae8ed0d&amp;color=0,0,0&amp;vtp=1&amp;bbb=1&amp;hb=1"/>
          <p:cNvGraphicFramePr>
            <a:graphicFrameLocks noGrp="1"/>
          </p:cNvGraphicFramePr>
          <p:nvPr/>
        </p:nvGraphicFramePr>
        <p:xfrm>
          <a:off x="502920" y="1931670"/>
          <a:ext cx="11137392" cy="3423730"/>
        </p:xfrm>
        <a:graphic>
          <a:graphicData uri="http://schemas.openxmlformats.org/drawingml/2006/table">
            <a:tbl>
              <a:tblPr/>
              <a:tblGrid>
                <a:gridCol w="1828800"/>
                <a:gridCol w="1609344"/>
                <a:gridCol w="3419856"/>
                <a:gridCol w="4279392"/>
              </a:tblGrid>
              <a:tr h="48787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地点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/方位介词（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 rowSpan="3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在小地点（建筑物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公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共场所等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station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在车站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 vMerge="1"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在大地点（国家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城市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London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在伦敦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范围内”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即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A地属于B地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●Fujian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southeast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China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.福建在中国的东南部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P_6_BD#8af858d42?colgroup=10,10,13&amp;vcp=1&amp;pid=fdae8ed0d&amp;color=0,0,0&amp;mp=1&amp;vtp=1&amp;bt=1&amp;bbb=1&amp;hb=1"/>
          <p:cNvGraphicFramePr>
            <a:graphicFrameLocks noGrp="1"/>
          </p:cNvGraphicFramePr>
          <p:nvPr/>
        </p:nvGraphicFramePr>
        <p:xfrm>
          <a:off x="502920" y="2513683"/>
          <a:ext cx="11137392" cy="2716686"/>
        </p:xfrm>
        <a:graphic>
          <a:graphicData uri="http://schemas.openxmlformats.org/drawingml/2006/table">
            <a:tbl>
              <a:tblPr/>
              <a:tblGrid>
                <a:gridCol w="1828800"/>
                <a:gridCol w="1516075"/>
                <a:gridCol w="3513125"/>
                <a:gridCol w="4279392"/>
              </a:tblGrid>
              <a:tr h="456455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地点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/方位介词（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7681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表示A与B接壤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●Henan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south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Hebei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.河南在河北的南面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255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表示“在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范围之外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即A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B两地不接壤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●Japan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China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.日本在中国的东边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8af858d42?colgroup=10,10,13&amp;vcp=1&amp;pid=fdae8ed0d&amp;color=0,0,0&amp;mp=1&amp;vtp=1&amp;bt=1&amp;bbb=1"/>
          <p:cNvSpPr txBox="1"/>
          <p:nvPr/>
        </p:nvSpPr>
        <p:spPr>
          <a:xfrm>
            <a:off x="11024759" y="1897224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332a2d85.fixed?vcp=1&amp;color=255,255,255&amp;vtp=1&amp;bbb=1"/>
          <p:cNvSpPr/>
          <p:nvPr/>
        </p:nvSpPr>
        <p:spPr>
          <a:xfrm>
            <a:off x="4069080" y="2386584"/>
            <a:ext cx="4050792" cy="113385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第二部分</a:t>
            </a:r>
            <a:endParaRPr lang="en-US" altLang="zh-CN" sz="5400" dirty="0"/>
          </a:p>
        </p:txBody>
      </p:sp>
      <p:sp>
        <p:nvSpPr>
          <p:cNvPr id="3" name="C_1_BD#d332a2d85.fixed?vcp=1&amp;color=0,0,0&amp;vtp=1&amp;bbb=1"/>
          <p:cNvSpPr/>
          <p:nvPr/>
        </p:nvSpPr>
        <p:spPr>
          <a:xfrm>
            <a:off x="4270248" y="3941064"/>
            <a:ext cx="3675888" cy="85953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语法知识过关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P_6_BD#8af858d42?colgroup=10,10,13&amp;vcp=1&amp;pid=fdae8ed0d&amp;color=0,0,0&amp;mp=1&amp;vtp=1&amp;bt=1&amp;bbb=1&amp;hb=1"/>
          <p:cNvGraphicFramePr>
            <a:graphicFrameLocks noGrp="1"/>
          </p:cNvGraphicFramePr>
          <p:nvPr/>
        </p:nvGraphicFramePr>
        <p:xfrm>
          <a:off x="502920" y="1553117"/>
          <a:ext cx="11137392" cy="4824794"/>
        </p:xfrm>
        <a:graphic>
          <a:graphicData uri="http://schemas.openxmlformats.org/drawingml/2006/table">
            <a:tbl>
              <a:tblPr/>
              <a:tblGrid>
                <a:gridCol w="1828800"/>
                <a:gridCol w="1609344"/>
                <a:gridCol w="3419856"/>
                <a:gridCol w="4279392"/>
              </a:tblGrid>
              <a:tr h="48787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地点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/方位介词（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617">
                <a:tc rowSpan="3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上方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高于”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above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表示两者不接触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不一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定在正上方;也可指高于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某温度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海拔等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flying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clouds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.飞机正在云层之上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飞行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●Temperatures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above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average.</a:t>
                      </a:r>
                      <a:endParaRPr lang="en-US" altLang="zh-CN" sz="2400" b="0" i="0" spc="-103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气温一直比平均温度高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表示两者不接触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且在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垂直上方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bridge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,河上有一座桥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表示两者表面相接触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table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.桌子上有一本书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8af858d42?colgroup=10,10,13&amp;vcp=1&amp;pid=fdae8ed0d&amp;color=0,0,0&amp;mp=1&amp;vtp=1&amp;bt=1&amp;bbb=1"/>
          <p:cNvSpPr txBox="1"/>
          <p:nvPr/>
        </p:nvSpPr>
        <p:spPr>
          <a:xfrm>
            <a:off x="11024759" y="93665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P_6_BD#8af858d42?colgroup=10,10,13&amp;vcp=1&amp;pid=fdae8ed0d&amp;color=0,0,0&amp;mp=1&amp;vtp=1&amp;bt=1&amp;bbb=1&amp;hb=1"/>
          <p:cNvGraphicFramePr>
            <a:graphicFrameLocks noGrp="1"/>
          </p:cNvGraphicFramePr>
          <p:nvPr/>
        </p:nvGraphicFramePr>
        <p:xfrm>
          <a:off x="502920" y="1556355"/>
          <a:ext cx="11137392" cy="4818317"/>
        </p:xfrm>
        <a:graphic>
          <a:graphicData uri="http://schemas.openxmlformats.org/drawingml/2006/table">
            <a:tbl>
              <a:tblPr/>
              <a:tblGrid>
                <a:gridCol w="1828800"/>
                <a:gridCol w="1609344"/>
                <a:gridCol w="3419856"/>
                <a:gridCol w="4279392"/>
              </a:tblGrid>
              <a:tr h="48787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地点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/方位介词（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805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下方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低于”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below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表示两者不接触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不一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定垂直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（与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above互为反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）;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也可指低于某温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海拔等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●Please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write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below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line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.请不要写到这条线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下面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winter,temperatures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40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degrees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below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freezing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.冬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气温会降到零下40度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under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表示两者不接触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且在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垂直下方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（与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over为反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playing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chess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under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tree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.两个老人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正在树下下国际象棋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8af858d42?colgroup=10,10,13&amp;vcp=1&amp;pid=fdae8ed0d&amp;color=0,0,0&amp;mp=1&amp;vtp=1&amp;bt=1&amp;bbb=1"/>
          <p:cNvSpPr txBox="1"/>
          <p:nvPr/>
        </p:nvSpPr>
        <p:spPr>
          <a:xfrm>
            <a:off x="11024759" y="939897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P_6_BD#8af858d42?colgroup=10,10,13&amp;vcp=1&amp;pid=fdae8ed0d&amp;color=0,0,0&amp;mp=1&amp;vtp=1&amp;bt=1&amp;bbb=1&amp;hb=1"/>
          <p:cNvGraphicFramePr>
            <a:graphicFrameLocks noGrp="1"/>
          </p:cNvGraphicFramePr>
          <p:nvPr/>
        </p:nvGraphicFramePr>
        <p:xfrm>
          <a:off x="502920" y="2269588"/>
          <a:ext cx="11137392" cy="3391853"/>
        </p:xfrm>
        <a:graphic>
          <a:graphicData uri="http://schemas.openxmlformats.org/drawingml/2006/table">
            <a:tbl>
              <a:tblPr/>
              <a:tblGrid>
                <a:gridCol w="1828800"/>
                <a:gridCol w="1609344"/>
                <a:gridCol w="3419856"/>
                <a:gridCol w="4279392"/>
              </a:tblGrid>
              <a:tr h="48787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地点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/方位介词（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之间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between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表示在二者之间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●Switzerland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between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France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Austria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.瑞士位于法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国和奥地利之间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8341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among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表示在多者之间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among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forest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在树林中有一座房子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8af858d42?colgroup=10,10,13&amp;vcp=1&amp;pid=fdae8ed0d&amp;color=0,0,0&amp;mp=1&amp;vtp=1&amp;bt=1&amp;bbb=1"/>
          <p:cNvSpPr txBox="1"/>
          <p:nvPr/>
        </p:nvSpPr>
        <p:spPr>
          <a:xfrm>
            <a:off x="11024759" y="165313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P_6_BD#8af858d42?colgroup=10,10,13&amp;vcp=1&amp;pid=fdae8ed0d&amp;color=0,0,0&amp;mp=1&amp;vtp=1&amp;bt=1&amp;bbb=1&amp;hb=1"/>
          <p:cNvGraphicFramePr>
            <a:graphicFrameLocks noGrp="1"/>
          </p:cNvGraphicFramePr>
          <p:nvPr/>
        </p:nvGraphicFramePr>
        <p:xfrm>
          <a:off x="502920" y="1426972"/>
          <a:ext cx="11137392" cy="4995291"/>
        </p:xfrm>
        <a:graphic>
          <a:graphicData uri="http://schemas.openxmlformats.org/drawingml/2006/table">
            <a:tbl>
              <a:tblPr/>
              <a:tblGrid>
                <a:gridCol w="1828800"/>
                <a:gridCol w="1609344"/>
                <a:gridCol w="3419856"/>
                <a:gridCol w="4279392"/>
              </a:tblGrid>
              <a:tr h="446913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地点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/方位介词（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512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前面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front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外部的）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前面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stops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front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ourhouse.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公共汽车正好停在我们的房子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前面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622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front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内部的）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前面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front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.我坐在房间的前面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622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表示“穿过”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across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指从物体表面的一边穿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到另一边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●There's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across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fields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.有一条路穿过田地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622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through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指从某一物体或空间的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内部穿过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climbed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through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window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.我从窗口爬过去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8af858d42?colgroup=10,10,13&amp;vcp=1&amp;pid=fdae8ed0d&amp;color=0,0,0&amp;mp=1&amp;vtp=1&amp;bt=1&amp;bbb=1"/>
          <p:cNvSpPr txBox="1"/>
          <p:nvPr/>
        </p:nvSpPr>
        <p:spPr>
          <a:xfrm>
            <a:off x="11024759" y="896112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8af858d42?sp=1&amp;vcp=1&amp;pid=fdae8ed0d&amp;color=0,0,0&amp;vtp=1&amp;bt=1&amp;bbb=1"/>
          <p:cNvSpPr/>
          <p:nvPr/>
        </p:nvSpPr>
        <p:spPr>
          <a:xfrm>
            <a:off x="502920" y="9000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2.其他地点/方位介词（短语）</a:t>
            </a:r>
            <a:endParaRPr lang="en-US" altLang="zh-CN" sz="2400" dirty="0"/>
          </a:p>
        </p:txBody>
      </p:sp>
      <p:graphicFrame>
        <p:nvGraphicFramePr>
          <p:cNvPr id="35" name="P_6_BD#8af858d42?colgroup=11,24&amp;vcp=1&amp;pid=fdae8ed0d&amp;color=0,0,0&amp;vtp=1&amp;bbb=1&amp;hb=1"/>
          <p:cNvGraphicFramePr>
            <a:graphicFrameLocks noGrp="1"/>
          </p:cNvGraphicFramePr>
          <p:nvPr/>
        </p:nvGraphicFramePr>
        <p:xfrm>
          <a:off x="502920" y="1504774"/>
          <a:ext cx="11164824" cy="4853051"/>
        </p:xfrm>
        <a:graphic>
          <a:graphicData uri="http://schemas.openxmlformats.org/drawingml/2006/table">
            <a:tbl>
              <a:tblPr/>
              <a:tblGrid>
                <a:gridCol w="3630168"/>
                <a:gridCol w="7534656"/>
              </a:tblGrid>
              <a:tr h="947039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其他地点/方位介词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附近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here?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你住在这附近吗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next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紧挨着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next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each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我们紧挨着坐在一起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beside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旁边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standing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beside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.当时我就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站在她身边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之内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.那名男子离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他只有几英尺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（1英尺≈0.3米）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P_6_BD#8af858d42?colgroup=11,24&amp;vcp=1&amp;pid=fdae8ed0d&amp;color=0,0,0&amp;mp=1&amp;vtp=1&amp;bt=1&amp;bbb=1&amp;hb=1"/>
          <p:cNvGraphicFramePr>
            <a:graphicFrameLocks noGrp="1"/>
          </p:cNvGraphicFramePr>
          <p:nvPr/>
        </p:nvGraphicFramePr>
        <p:xfrm>
          <a:off x="502920" y="1702819"/>
          <a:ext cx="11164824" cy="4546854"/>
        </p:xfrm>
        <a:graphic>
          <a:graphicData uri="http://schemas.openxmlformats.org/drawingml/2006/table">
            <a:tbl>
              <a:tblPr/>
              <a:tblGrid>
                <a:gridCol w="3630168"/>
                <a:gridCol w="7534656"/>
              </a:tblGrid>
              <a:tr h="883031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其他地点/方位介词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14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behind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disappeared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behind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clouds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.太阳消失在云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层后面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84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里面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house.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进屋里吧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14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outside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外面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outside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house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.你可以把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汽车停在我们家屋外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14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along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沿着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walked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slowly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along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road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.他们沿公路慢慢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8af858d42?colgroup=11,24&amp;vcp=1&amp;pid=fdae8ed0d&amp;color=0,0,0&amp;mp=1&amp;vtp=1&amp;bt=1&amp;bbb=1"/>
          <p:cNvSpPr txBox="1"/>
          <p:nvPr/>
        </p:nvSpPr>
        <p:spPr>
          <a:xfrm>
            <a:off x="11052191" y="1086361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P_6_BD#8af858d42?colgroup=11,24&amp;vcp=1&amp;pid=fdae8ed0d&amp;color=0,0,0&amp;mp=1&amp;vtp=1&amp;bt=1&amp;bbb=1&amp;hb=1"/>
          <p:cNvGraphicFramePr>
            <a:graphicFrameLocks noGrp="1"/>
          </p:cNvGraphicFramePr>
          <p:nvPr/>
        </p:nvGraphicFramePr>
        <p:xfrm>
          <a:off x="502920" y="3060854"/>
          <a:ext cx="11164824" cy="1828419"/>
        </p:xfrm>
        <a:graphic>
          <a:graphicData uri="http://schemas.openxmlformats.org/drawingml/2006/table">
            <a:tbl>
              <a:tblPr/>
              <a:tblGrid>
                <a:gridCol w="3630168"/>
                <a:gridCol w="7534656"/>
              </a:tblGrid>
              <a:tr h="883031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其他地点/方位介词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84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across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from/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opposite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across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from/opposite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school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.我们住在学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校的对面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P_6_BD#8af858d42?colgroup=11,24&amp;vcp=1&amp;pid=fdae8ed0d&amp;color=0,0,0&amp;mp=1&amp;vtp=1&amp;bt=1&amp;bbb=1&amp;hb=1"/>
          <p:cNvSpPr txBox="1"/>
          <p:nvPr/>
        </p:nvSpPr>
        <p:spPr>
          <a:xfrm>
            <a:off x="9127744" y="2448284"/>
            <a:ext cx="2540000" cy="493597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3edcdc884?vcp=1&amp;pid=1db98c35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3edcdc884?vcp=1&amp;pid=1db98c35a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方式介词</a:t>
            </a:r>
            <a:endParaRPr lang="en-US" altLang="zh-CN" sz="2800" b="1" dirty="0"/>
          </a:p>
        </p:txBody>
      </p:sp>
      <p:graphicFrame>
        <p:nvGraphicFramePr>
          <p:cNvPr id="37" name="P_6_BD#4b6a7779e?colgroup=7,3,23&amp;vcp=1&amp;pid=3edcdc884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55680" cy="4878197"/>
        </p:xfrm>
        <a:graphic>
          <a:graphicData uri="http://schemas.openxmlformats.org/drawingml/2006/table">
            <a:tbl>
              <a:tblPr/>
              <a:tblGrid>
                <a:gridCol w="1097280"/>
                <a:gridCol w="1344168"/>
                <a:gridCol w="1335024"/>
                <a:gridCol w="1673352"/>
                <a:gridCol w="5705856"/>
              </a:tblGrid>
              <a:tr h="4715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方式介词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19592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（1）表示“用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手段或方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后接名词或动名词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2）by+交通工具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books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通过读书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用手工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乘飞机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74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（1）后跟表示语言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声音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材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料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颜色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衣着等的词语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2）in+限定词+交通工具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English用英语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voice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低声地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穿红衣服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乘汽车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P_6_BD#4b6a7779e?colgroup=7,3,23&amp;vcp=1&amp;pid=3edcdc884&amp;color=0,0,0&amp;vtp=1&amp;bt=1&amp;bbb=1&amp;hb=1"/>
          <p:cNvGraphicFramePr>
            <a:graphicFrameLocks noGrp="1"/>
          </p:cNvGraphicFramePr>
          <p:nvPr/>
        </p:nvGraphicFramePr>
        <p:xfrm>
          <a:off x="502920" y="1426972"/>
          <a:ext cx="11155680" cy="5018659"/>
        </p:xfrm>
        <a:graphic>
          <a:graphicData uri="http://schemas.openxmlformats.org/drawingml/2006/table">
            <a:tbl>
              <a:tblPr/>
              <a:tblGrid>
                <a:gridCol w="1097280"/>
                <a:gridCol w="1344168"/>
                <a:gridCol w="1335024"/>
                <a:gridCol w="1673352"/>
                <a:gridCol w="5705856"/>
              </a:tblGrid>
              <a:tr h="446913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方式介词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183591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（1）表示“通过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2）on+限定词+交通工具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Internet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在网上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TV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在电视上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骑自行车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06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表示用具体的东西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后接表示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工具或身体部位的词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用钢笔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hand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用我的右手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2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through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表示用某种方式或方法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凭借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通过”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job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through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TV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program.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我从一个电视节目中听说了这个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工作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4b6a7779e?colgroup=7,3,23&amp;vcp=1&amp;pid=3edcdc884&amp;color=0,0,0&amp;vtp=1&amp;bt=1&amp;bbb=1"/>
          <p:cNvSpPr txBox="1"/>
          <p:nvPr/>
        </p:nvSpPr>
        <p:spPr>
          <a:xfrm>
            <a:off x="11043047" y="896112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6bbd38505?vcp=1&amp;pid=1db98c35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6bbd38505?vcp=1&amp;pid=1db98c35a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考向4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其他常用介词</a:t>
            </a:r>
            <a:endParaRPr lang="en-US" altLang="zh-CN" sz="2800" b="1" dirty="0"/>
          </a:p>
        </p:txBody>
      </p:sp>
      <p:graphicFrame>
        <p:nvGraphicFramePr>
          <p:cNvPr id="39" name="P_6_BD#7eb576f26?colgroup=4,8,21&amp;vcp=1&amp;pid=6bbd38505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46536" cy="4853051"/>
        </p:xfrm>
        <a:graphic>
          <a:graphicData uri="http://schemas.openxmlformats.org/drawingml/2006/table">
            <a:tbl>
              <a:tblPr/>
              <a:tblGrid>
                <a:gridCol w="1554480"/>
                <a:gridCol w="2862072"/>
                <a:gridCol w="6729984"/>
              </a:tblGrid>
              <a:tr h="947039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其他常用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关于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他谎报了年龄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without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没有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found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difficulty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.他毫不费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力地找到了那个地方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against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反对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●That's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against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law.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那是违法的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对抗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●We're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playing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against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league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champions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next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week.下周我们要和联赛冠军队比赛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e86f031b.fixed?vcp=1&amp;pid=d332a2d85&amp;color=89,89,89&amp;vtp=1&amp;bbb=1"/>
          <p:cNvSpPr/>
          <p:nvPr/>
        </p:nvSpPr>
        <p:spPr>
          <a:xfrm>
            <a:off x="219456" y="2340864"/>
            <a:ext cx="11740896" cy="11064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>
              <a:lnSpc>
                <a:spcPts val="8300"/>
              </a:lnSpc>
            </a:pP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专题五</a:t>
            </a:r>
            <a:r>
              <a:rPr lang="en-US" altLang="zh-CN" sz="6600" b="1" i="0" dirty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600" b="1" i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冠词、介词和数词</a:t>
            </a:r>
            <a:endParaRPr lang="en-US" altLang="zh-CN" sz="6600" dirty="0"/>
          </a:p>
        </p:txBody>
      </p:sp>
      <p:pic>
        <p:nvPicPr>
          <p:cNvPr id="3" name="C_2#ce86f031b.fixed?vcp=1&amp;pid=d332a2d8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0136" y="3694176"/>
            <a:ext cx="832104" cy="6583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P_6_BD#7eb576f26?colgroup=4,8,21&amp;vcp=1&amp;pid=6bbd38505&amp;color=0,0,0&amp;vtp=1&amp;bt=1&amp;bbb=1&amp;hb=1"/>
          <p:cNvGraphicFramePr>
            <a:graphicFrameLocks noGrp="1"/>
          </p:cNvGraphicFramePr>
          <p:nvPr/>
        </p:nvGraphicFramePr>
        <p:xfrm>
          <a:off x="502920" y="1545338"/>
          <a:ext cx="11146536" cy="4840351"/>
        </p:xfrm>
        <a:graphic>
          <a:graphicData uri="http://schemas.openxmlformats.org/drawingml/2006/table">
            <a:tbl>
              <a:tblPr/>
              <a:tblGrid>
                <a:gridCol w="1554480"/>
                <a:gridCol w="2862072"/>
                <a:gridCol w="6729984"/>
              </a:tblGrid>
              <a:tr h="947039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其他常用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against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紧靠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●Put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piano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there,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against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wall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.把钢琴放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在那儿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紧靠着墙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respect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doctor.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我尊敬他这个医生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经过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越过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just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walked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straight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!他与我们擦肩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而过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including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包括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＄25.5,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including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postage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packing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.价格是25.5美元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含邮费和包装费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7eb576f26?colgroup=4,8,21&amp;vcp=1&amp;pid=6bbd38505&amp;color=0,0,0&amp;vtp=1&amp;bt=1&amp;bbb=1"/>
          <p:cNvSpPr txBox="1"/>
          <p:nvPr/>
        </p:nvSpPr>
        <p:spPr>
          <a:xfrm>
            <a:off x="11033903" y="92888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P_6_BD#7eb576f26?colgroup=4,8,21&amp;vcp=1&amp;pid=6bbd38505&amp;color=0,0,0&amp;vtp=1&amp;bt=1&amp;bbb=1&amp;hb=1"/>
          <p:cNvGraphicFramePr>
            <a:graphicFrameLocks noGrp="1"/>
          </p:cNvGraphicFramePr>
          <p:nvPr/>
        </p:nvGraphicFramePr>
        <p:xfrm>
          <a:off x="502920" y="1816198"/>
          <a:ext cx="11146536" cy="4298633"/>
        </p:xfrm>
        <a:graphic>
          <a:graphicData uri="http://schemas.openxmlformats.org/drawingml/2006/table">
            <a:tbl>
              <a:tblPr/>
              <a:tblGrid>
                <a:gridCol w="1554480"/>
                <a:gridCol w="2862072"/>
                <a:gridCol w="6729984"/>
              </a:tblGrid>
              <a:tr h="947039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其他常用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159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except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表示从所提到的人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或事物中除去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即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从整体中除去一部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一般情况下可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but互换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当用于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句首时常改为except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Except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everyone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tired.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除了我之外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所有人都累了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（只有我不累）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except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him.除他之外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我们都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去了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（他没有去）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7eb576f26?colgroup=4,8,21&amp;vcp=1&amp;pid=6bbd38505&amp;color=0,0,0&amp;vtp=1&amp;bt=1&amp;bbb=1"/>
          <p:cNvSpPr txBox="1"/>
          <p:nvPr/>
        </p:nvSpPr>
        <p:spPr>
          <a:xfrm>
            <a:off x="11033903" y="119973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P_6_BD#7eb576f26?colgroup=4,8,21&amp;vcp=1&amp;pid=6bbd38505&amp;color=0,0,0&amp;mp=1&amp;vtp=1&amp;bt=1&amp;bbb=1&amp;hb=1"/>
          <p:cNvGraphicFramePr>
            <a:graphicFrameLocks noGrp="1"/>
          </p:cNvGraphicFramePr>
          <p:nvPr/>
        </p:nvGraphicFramePr>
        <p:xfrm>
          <a:off x="502920" y="2287336"/>
          <a:ext cx="11146536" cy="3356356"/>
        </p:xfrm>
        <a:graphic>
          <a:graphicData uri="http://schemas.openxmlformats.org/drawingml/2006/table">
            <a:tbl>
              <a:tblPr/>
              <a:tblGrid>
                <a:gridCol w="1554480"/>
                <a:gridCol w="2862072"/>
                <a:gridCol w="6729984"/>
              </a:tblGrid>
              <a:tr h="947039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其他常用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意义及用法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3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besides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表示“除了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之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外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还有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所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提到的部分包含在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整体中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Besides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girlfriend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mother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went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movie.除了他女朋友外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他的妈妈也去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看了这部电影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（女朋友和妈妈都去看了电影）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besides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him.除他之外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我们也都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去了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（他也去了）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7eb576f26?colgroup=4,8,21&amp;vcp=1&amp;pid=6bbd38505&amp;color=0,0,0&amp;mp=1&amp;vtp=1&amp;bt=1&amp;bbb=1"/>
          <p:cNvSpPr txBox="1"/>
          <p:nvPr/>
        </p:nvSpPr>
        <p:spPr>
          <a:xfrm>
            <a:off x="11033903" y="167087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ae68304a4?vcp=1&amp;pid=1db98c35a&amp;color=0,0,0&amp;mp=1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ae68304a4?vcp=1&amp;pid=1db98c35a&amp;color=38,95,172&amp;mp=1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考向5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介词短语</a:t>
            </a:r>
            <a:endParaRPr lang="en-US" altLang="zh-CN" sz="2800" b="1" dirty="0"/>
          </a:p>
        </p:txBody>
      </p:sp>
      <p:graphicFrame>
        <p:nvGraphicFramePr>
          <p:cNvPr id="43" name="P_6_BD#ff2478986?colgroup=10,25&amp;vcp=1&amp;pid=ae68304a4&amp;color=0,0,0&amp;vtp=1&amp;bbb=1"/>
          <p:cNvGraphicFramePr>
            <a:graphicFrameLocks noGrp="1"/>
          </p:cNvGraphicFramePr>
          <p:nvPr/>
        </p:nvGraphicFramePr>
        <p:xfrm>
          <a:off x="502920" y="1447800"/>
          <a:ext cx="11155680" cy="3407156"/>
        </p:xfrm>
        <a:graphic>
          <a:graphicData uri="http://schemas.openxmlformats.org/drawingml/2006/table">
            <a:tbl>
              <a:tblPr/>
              <a:tblGrid>
                <a:gridCol w="3209544"/>
                <a:gridCol w="794613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6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介词+名词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1.at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home在家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school在学校里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在上学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night在夜晚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present现在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work上班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在工作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P_6_BD#ff2478986?colgroup=10,25&amp;vcp=1&amp;pid=ae68304a4&amp;color=0,0,0&amp;mp=1&amp;vtp=1&amp;bt=1&amp;bbb=1"/>
          <p:cNvGraphicFramePr>
            <a:graphicFrameLocks noGrp="1"/>
          </p:cNvGraphicFramePr>
          <p:nvPr/>
        </p:nvGraphicFramePr>
        <p:xfrm>
          <a:off x="502920" y="1529654"/>
          <a:ext cx="11155680" cy="4871720"/>
        </p:xfrm>
        <a:graphic>
          <a:graphicData uri="http://schemas.openxmlformats.org/drawingml/2006/table">
            <a:tbl>
              <a:tblPr/>
              <a:tblGrid>
                <a:gridCol w="3209544"/>
                <a:gridCol w="794613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16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介词+名词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2.by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way顺便说一下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以前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轮流地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mistake错误地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.in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advance提前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预先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class在课堂上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danger处于危险中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ff2478986?colgroup=10,25&amp;vcp=1&amp;pid=ae68304a4&amp;color=0,0,0&amp;mp=1&amp;vtp=1&amp;bt=1&amp;bbb=1"/>
          <p:cNvSpPr txBox="1"/>
          <p:nvPr/>
        </p:nvSpPr>
        <p:spPr>
          <a:xfrm>
            <a:off x="11043047" y="91319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P_6_BD#ff2478986?colgroup=10,25&amp;vcp=1&amp;pid=ae68304a4&amp;color=0,0,0&amp;mp=1&amp;vtp=1&amp;bt=1&amp;bbb=1"/>
          <p:cNvGraphicFramePr>
            <a:graphicFrameLocks noGrp="1"/>
          </p:cNvGraphicFramePr>
          <p:nvPr/>
        </p:nvGraphicFramePr>
        <p:xfrm>
          <a:off x="502920" y="2017842"/>
          <a:ext cx="11155680" cy="3895344"/>
        </p:xfrm>
        <a:graphic>
          <a:graphicData uri="http://schemas.openxmlformats.org/drawingml/2006/table">
            <a:tbl>
              <a:tblPr/>
              <a:tblGrid>
                <a:gridCol w="3209544"/>
                <a:gridCol w="794613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379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介词+名词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detail详细地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fact事实上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fear害怕地in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short总之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silence沉默地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无声地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surprise吃惊地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total总共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trouble处于困境中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turn轮流地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ff2478986?colgroup=10,25&amp;vcp=1&amp;pid=ae68304a4&amp;color=0,0,0&amp;mp=1&amp;vtp=1&amp;bt=1&amp;bbb=1"/>
          <p:cNvSpPr txBox="1"/>
          <p:nvPr/>
        </p:nvSpPr>
        <p:spPr>
          <a:xfrm>
            <a:off x="11043047" y="1401384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" name="P_6_BD#ff2478986?colgroup=10,25&amp;vcp=1&amp;pid=ae68304a4&amp;color=0,0,0&amp;mp=1&amp;vtp=1&amp;bt=1&amp;bbb=1"/>
          <p:cNvGraphicFramePr>
            <a:graphicFrameLocks noGrp="1"/>
          </p:cNvGraphicFramePr>
          <p:nvPr/>
        </p:nvGraphicFramePr>
        <p:xfrm>
          <a:off x="502920" y="1526416"/>
          <a:ext cx="11155680" cy="4878197"/>
        </p:xfrm>
        <a:graphic>
          <a:graphicData uri="http://schemas.openxmlformats.org/drawingml/2006/table">
            <a:tbl>
              <a:tblPr/>
              <a:tblGrid>
                <a:gridCol w="3209544"/>
                <a:gridCol w="794613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6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介词+名词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4.on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left/right在左边/右边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business出差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duty值班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fire着火on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foot步行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holiday度假on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purpose故意地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sale降价出售on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time准时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10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介词+副词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once立刻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马上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before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long不久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很快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since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then自那以来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ff2478986?colgroup=10,25&amp;vcp=1&amp;pid=ae68304a4&amp;color=0,0,0&amp;mp=1&amp;vtp=1&amp;bt=1&amp;bbb=1"/>
          <p:cNvSpPr txBox="1"/>
          <p:nvPr/>
        </p:nvSpPr>
        <p:spPr>
          <a:xfrm>
            <a:off x="11043047" y="90995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P_6_BD#ff2478986?colgroup=10,25&amp;vcp=1&amp;pid=ae68304a4&amp;color=0,0,0&amp;vtp=1&amp;bt=1&amp;bbb=1"/>
          <p:cNvGraphicFramePr>
            <a:graphicFrameLocks noGrp="1"/>
          </p:cNvGraphicFramePr>
          <p:nvPr/>
        </p:nvGraphicFramePr>
        <p:xfrm>
          <a:off x="502920" y="1529654"/>
          <a:ext cx="11155680" cy="4871720"/>
        </p:xfrm>
        <a:graphic>
          <a:graphicData uri="http://schemas.openxmlformats.org/drawingml/2006/table">
            <a:tbl>
              <a:tblPr/>
              <a:tblGrid>
                <a:gridCol w="3209544"/>
                <a:gridCol w="794613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16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be动词+形容词+介词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worried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sb./sth.对某人/某事感到担忧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about/of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sth.对某事有把握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crazy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sb./sth.对某人/某事着迷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sorry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sth.对某事感到抱歉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strict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sth.对某事要求严格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strict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sb.对某人要求严格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excited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（doing）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sth.对（做）某事感到兴奋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nervous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（doing）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sth.对（做）某事感到紧张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glad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sth.对某事感到高兴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ff2478986?colgroup=10,25&amp;vcp=1&amp;pid=ae68304a4&amp;color=0,0,0&amp;vtp=1&amp;bt=1&amp;bbb=1"/>
          <p:cNvSpPr txBox="1"/>
          <p:nvPr/>
        </p:nvSpPr>
        <p:spPr>
          <a:xfrm>
            <a:off x="11043047" y="91319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P_6_BD#ff2478986?colgroup=10,25&amp;vcp=1&amp;pid=ae68304a4&amp;color=0,0,0&amp;mp=1&amp;vtp=1&amp;bt=1&amp;bbb=1"/>
          <p:cNvGraphicFramePr>
            <a:graphicFrameLocks noGrp="1"/>
          </p:cNvGraphicFramePr>
          <p:nvPr/>
        </p:nvGraphicFramePr>
        <p:xfrm>
          <a:off x="502920" y="1529654"/>
          <a:ext cx="11155680" cy="4871720"/>
        </p:xfrm>
        <a:graphic>
          <a:graphicData uri="http://schemas.openxmlformats.org/drawingml/2006/table">
            <a:tbl>
              <a:tblPr/>
              <a:tblGrid>
                <a:gridCol w="3209544"/>
                <a:gridCol w="794613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16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be动词+形容词+介词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good/bad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（doing）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sth.擅长/不擅长（做）某事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amazed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sth.对某事感到惊讶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sb.生某人的气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similar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to与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相似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absent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缺席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different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sb./sth.与某人/某物不同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famous/known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出名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famous/known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作为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出名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sb.对某人苛刻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ff2478986?colgroup=10,25&amp;vcp=1&amp;pid=ae68304a4&amp;color=0,0,0&amp;mp=1&amp;vtp=1&amp;bt=1&amp;bbb=1"/>
          <p:cNvSpPr txBox="1"/>
          <p:nvPr/>
        </p:nvSpPr>
        <p:spPr>
          <a:xfrm>
            <a:off x="11043047" y="913196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P_6_BD#ff2478986?colgroup=10,25&amp;vcp=1&amp;pid=ae68304a4&amp;color=0,0,0&amp;mp=1&amp;vtp=1&amp;bt=1&amp;bbb=1"/>
          <p:cNvGraphicFramePr>
            <a:graphicFrameLocks noGrp="1"/>
          </p:cNvGraphicFramePr>
          <p:nvPr/>
        </p:nvGraphicFramePr>
        <p:xfrm>
          <a:off x="502920" y="2506030"/>
          <a:ext cx="11155680" cy="2918968"/>
        </p:xfrm>
        <a:graphic>
          <a:graphicData uri="http://schemas.openxmlformats.org/drawingml/2006/table">
            <a:tbl>
              <a:tblPr/>
              <a:tblGrid>
                <a:gridCol w="3209544"/>
                <a:gridCol w="794613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74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be动词+形容词+介词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angry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sb.对某人生气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sth.忙于某事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afraid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of害怕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pleased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sb./sth.对某人/某物感到满意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surprised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sb./sth.对某人/某事感到吃惊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ff2478986?colgroup=10,25&amp;vcp=1&amp;pid=ae68304a4&amp;color=0,0,0&amp;mp=1&amp;vtp=1&amp;bt=1&amp;bbb=1"/>
          <p:cNvSpPr txBox="1"/>
          <p:nvPr/>
        </p:nvSpPr>
        <p:spPr>
          <a:xfrm>
            <a:off x="11043047" y="188957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ce86f031b?lid=0fd004278&amp;cid=0fd004278&amp;vtp=1&amp;bt=1&amp;bbb=1">
            <a:hlinkClick r:id="rId1" action="ppaction://hlinksldjump"/>
          </p:cNvPr>
          <p:cNvSpPr/>
          <p:nvPr/>
        </p:nvSpPr>
        <p:spPr>
          <a:xfrm>
            <a:off x="3575304" y="2468880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考点精讲</a:t>
            </a:r>
            <a:endParaRPr lang="en-US" altLang="zh-CN" sz="2800" dirty="0"/>
          </a:p>
        </p:txBody>
      </p:sp>
      <p:sp>
        <p:nvSpPr>
          <p:cNvPr id="3" name="C_1#目录1:ce86f031b?lid=5891188dc&amp;cid=5891188dc&amp;vtp=1&amp;bbb=1">
            <a:hlinkClick r:id="rId2" action="ppaction://hlinksldjump"/>
          </p:cNvPr>
          <p:cNvSpPr/>
          <p:nvPr/>
        </p:nvSpPr>
        <p:spPr>
          <a:xfrm>
            <a:off x="3575304" y="3255264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考点精练</a:t>
            </a:r>
            <a:endParaRPr lang="en-US" altLang="zh-CN" sz="2800" dirty="0"/>
          </a:p>
        </p:txBody>
      </p:sp>
      <p:sp>
        <p:nvSpPr>
          <p:cNvPr id="4" name="C_1#目录1:ce86f031b?lid=4ae2a2ec9&amp;cid=4ae2a2ec9&amp;vtp=1&amp;bbb=1">
            <a:hlinkClick r:id="rId3" action="ppaction://hlinksldjump"/>
          </p:cNvPr>
          <p:cNvSpPr/>
          <p:nvPr/>
        </p:nvSpPr>
        <p:spPr>
          <a:xfrm>
            <a:off x="3575304" y="4050792"/>
            <a:ext cx="7196328" cy="612648"/>
          </a:xfrm>
          <a:prstGeom prst="rect">
            <a:avLst/>
          </a:prstGeom>
          <a:solidFill>
            <a:srgbClr val="BDD7EE"/>
          </a:solidFill>
        </p:spPr>
        <p:txBody>
          <a:bodyPr wrap="none" lIns="127000" tIns="127000" rIns="127000" bIns="127000" rtlCol="0" anchor="ctr"/>
          <a:lstStyle/>
          <a:p>
            <a:pPr marL="0" algn="ctr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综合提升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P_6_BD#ff2478986?colgroup=10,25&amp;vcp=1&amp;pid=ae68304a4&amp;color=0,0,0&amp;vtp=1&amp;bt=1&amp;bbb=1"/>
          <p:cNvGraphicFramePr>
            <a:graphicFrameLocks noGrp="1"/>
          </p:cNvGraphicFramePr>
          <p:nvPr/>
        </p:nvGraphicFramePr>
        <p:xfrm>
          <a:off x="502920" y="2261936"/>
          <a:ext cx="11155680" cy="3407156"/>
        </p:xfrm>
        <a:graphic>
          <a:graphicData uri="http://schemas.openxmlformats.org/drawingml/2006/table">
            <a:tbl>
              <a:tblPr/>
              <a:tblGrid>
                <a:gridCol w="3209544"/>
                <a:gridCol w="794613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56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介词+名词+介词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beginning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的开端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为代价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的结尾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的速度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的名义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addition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除了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还有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ff2478986?colgroup=10,25&amp;vcp=1&amp;pid=ae68304a4&amp;color=0,0,0&amp;vtp=1&amp;bt=1&amp;bbb=1"/>
          <p:cNvSpPr txBox="1"/>
          <p:nvPr/>
        </p:nvSpPr>
        <p:spPr>
          <a:xfrm>
            <a:off x="11043047" y="1645478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P_6_BD#ff2478986?colgroup=10,25&amp;vcp=1&amp;pid=ae68304a4&amp;color=0,0,0&amp;mp=1&amp;vtp=1&amp;bt=1&amp;bbb=1"/>
          <p:cNvGraphicFramePr>
            <a:graphicFrameLocks noGrp="1"/>
          </p:cNvGraphicFramePr>
          <p:nvPr/>
        </p:nvGraphicFramePr>
        <p:xfrm>
          <a:off x="502920" y="2506030"/>
          <a:ext cx="11155680" cy="2918968"/>
        </p:xfrm>
        <a:graphic>
          <a:graphicData uri="http://schemas.openxmlformats.org/drawingml/2006/table">
            <a:tbl>
              <a:tblPr/>
              <a:tblGrid>
                <a:gridCol w="3209544"/>
                <a:gridCol w="794613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介词短语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74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其他介词短语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all毕竟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thanks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to多亏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according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to根据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instead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of代替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而不是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on从现在起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because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of因为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ff2478986?colgroup=10,25&amp;vcp=1&amp;pid=ae68304a4&amp;color=0,0,0&amp;mp=1&amp;vtp=1&amp;bt=1&amp;bbb=1"/>
          <p:cNvSpPr txBox="1"/>
          <p:nvPr/>
        </p:nvSpPr>
        <p:spPr>
          <a:xfrm>
            <a:off x="11043047" y="1889572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a57a3e35?vcp=1&amp;pid=dc6b7c59e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数词考频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0a57a3e35?vcp=1&amp;pid=dc6b7c59e&amp;color=0,0,0&amp;tib=255,255,255&amp;iip=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46599" y="996696"/>
            <a:ext cx="530352" cy="192024"/>
          </a:xfrm>
          <a:prstGeom prst="rect">
            <a:avLst/>
          </a:prstGeom>
        </p:spPr>
      </p:pic>
      <p:pic>
        <p:nvPicPr>
          <p:cNvPr id="4" name="C_5#356226a05?vcp=1&amp;pid=0a57a3e35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356226a05?vcp=1&amp;pid=0a57a3e35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基数词</a:t>
            </a:r>
            <a:endParaRPr lang="en-US" altLang="zh-CN" sz="2800" b="1" dirty="0"/>
          </a:p>
        </p:txBody>
      </p:sp>
      <p:sp>
        <p:nvSpPr>
          <p:cNvPr id="6" name="P_6#6d30d9c98?sp=1&amp;vcp=1&amp;pid=356226a05&amp;color=0,0,0&amp;vtp=1&amp;bbb=1"/>
          <p:cNvSpPr/>
          <p:nvPr/>
        </p:nvSpPr>
        <p:spPr>
          <a:xfrm>
            <a:off x="502920" y="18034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1.构成</a:t>
            </a:r>
            <a:endParaRPr lang="en-US" altLang="zh-CN" sz="2400" dirty="0"/>
          </a:p>
        </p:txBody>
      </p:sp>
      <p:graphicFrame>
        <p:nvGraphicFramePr>
          <p:cNvPr id="52" name="P_6_BD#6d30d9c98?colgroup=19,16&amp;vcp=1&amp;pid=356226a05&amp;color=0,0,0&amp;vtp=1&amp;bbb=1&amp;hb=1"/>
          <p:cNvGraphicFramePr>
            <a:graphicFrameLocks noGrp="1"/>
          </p:cNvGraphicFramePr>
          <p:nvPr/>
        </p:nvGraphicFramePr>
        <p:xfrm>
          <a:off x="502920" y="2414270"/>
          <a:ext cx="11155680" cy="3886899"/>
        </p:xfrm>
        <a:graphic>
          <a:graphicData uri="http://schemas.openxmlformats.org/drawingml/2006/table">
            <a:tbl>
              <a:tblPr/>
              <a:tblGrid>
                <a:gridCol w="5980176"/>
                <a:gridCol w="517550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范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1—12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six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seven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eight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eleven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twelve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042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13—19都以-teen结尾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thirteen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fourteen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fifteen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sixteen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seventeen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eighteen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nineteen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20—90之间的整十数都以-ty结尾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twenty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thirty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fifty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sixty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seventy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eighty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ninety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P_6_BD#6d30d9c98?colgroup=19,16&amp;vcp=1&amp;pid=356226a05&amp;color=0,0,0&amp;vtp=1&amp;bt=1&amp;bbb=1&amp;hb=1"/>
          <p:cNvGraphicFramePr>
            <a:graphicFrameLocks noGrp="1"/>
          </p:cNvGraphicFramePr>
          <p:nvPr/>
        </p:nvGraphicFramePr>
        <p:xfrm>
          <a:off x="502920" y="1548577"/>
          <a:ext cx="11155680" cy="4833874"/>
        </p:xfrm>
        <a:graphic>
          <a:graphicData uri="http://schemas.openxmlformats.org/drawingml/2006/table">
            <a:tbl>
              <a:tblPr/>
              <a:tblGrid>
                <a:gridCol w="5980176"/>
                <a:gridCol w="517550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范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21—99（非整十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）应在十位和个位之间加连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字符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“-”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twenty-one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21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ninety-seven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97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101—999（非整百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）应在百位和十位之间用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如果十位上是0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应在个位前用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连接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hundred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108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four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hundred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409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829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读四位数及以上的数时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通常只有百位数后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thousand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hundred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thirty-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six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1,236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nine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hundred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twelve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thousand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three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hundred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forty-seven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912,347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6d30d9c98?colgroup=19,16&amp;vcp=1&amp;pid=356226a05&amp;color=0,0,0&amp;vtp=1&amp;bt=1&amp;bbb=1"/>
          <p:cNvSpPr txBox="1"/>
          <p:nvPr/>
        </p:nvSpPr>
        <p:spPr>
          <a:xfrm>
            <a:off x="11043047" y="93211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P_6_BD#6d30d9c98?colgroup=19,16&amp;vcp=1&amp;pid=356226a05&amp;color=0,0,0&amp;vtp=1&amp;bt=1&amp;bbb=1&amp;hb=1"/>
          <p:cNvGraphicFramePr>
            <a:graphicFrameLocks noGrp="1"/>
          </p:cNvGraphicFramePr>
          <p:nvPr/>
        </p:nvGraphicFramePr>
        <p:xfrm>
          <a:off x="502920" y="2500791"/>
          <a:ext cx="11155680" cy="2929446"/>
        </p:xfrm>
        <a:graphic>
          <a:graphicData uri="http://schemas.openxmlformats.org/drawingml/2006/table">
            <a:tbl>
              <a:tblPr/>
              <a:tblGrid>
                <a:gridCol w="5980176"/>
                <a:gridCol w="517550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范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230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百万是million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百万以上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十亿以下的数均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million来表达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million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5,000,000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fifty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million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50,000,000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hundred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million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500,000,000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十亿是billion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billion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2,000,000,000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6d30d9c98?colgroup=19,16&amp;vcp=1&amp;pid=356226a05&amp;color=0,0,0&amp;vtp=1&amp;bt=1&amp;bbb=1"/>
          <p:cNvSpPr txBox="1"/>
          <p:nvPr/>
        </p:nvSpPr>
        <p:spPr>
          <a:xfrm>
            <a:off x="11043047" y="1884333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6d30d9c98?sp=1&amp;vcp=1&amp;pid=356226a05&amp;color=0,0,0&amp;vtp=1&amp;bt=1&amp;bbb=1"/>
          <p:cNvSpPr/>
          <p:nvPr/>
        </p:nvSpPr>
        <p:spPr>
          <a:xfrm>
            <a:off x="502920" y="238036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2.用法</a:t>
            </a:r>
            <a:endParaRPr lang="en-US" altLang="zh-CN" sz="2400" dirty="0"/>
          </a:p>
        </p:txBody>
      </p:sp>
      <p:graphicFrame>
        <p:nvGraphicFramePr>
          <p:cNvPr id="55" name="P_6_BD#6d30d9c98?colgroup=17,17&amp;vcp=1&amp;pid=356226a05&amp;color=0,0,0&amp;vtp=1&amp;bbb=1&amp;hb=1"/>
          <p:cNvGraphicFramePr>
            <a:graphicFrameLocks noGrp="1"/>
          </p:cNvGraphicFramePr>
          <p:nvPr/>
        </p:nvGraphicFramePr>
        <p:xfrm>
          <a:off x="502920" y="2985137"/>
          <a:ext cx="11137392" cy="1949069"/>
        </p:xfrm>
        <a:graphic>
          <a:graphicData uri="http://schemas.openxmlformats.org/drawingml/2006/table">
            <a:tbl>
              <a:tblPr/>
              <a:tblGrid>
                <a:gridCol w="1901952"/>
                <a:gridCol w="3703320"/>
                <a:gridCol w="5532120"/>
              </a:tblGrid>
              <a:tr h="4715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 grid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表示数量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身高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体重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长短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价钱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人口等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apples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两个苹果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five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hundred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dollars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$500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表示时刻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点钟+分钟（顺读法）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three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twenty-five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3:25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" name="P_6_BD#6d30d9c98?colgroup=17,17&amp;vcp=1&amp;pid=356226a05&amp;color=0,0,0&amp;vtp=1&amp;bt=1&amp;bbb=1&amp;hb=1"/>
          <p:cNvGraphicFramePr>
            <a:graphicFrameLocks noGrp="1"/>
          </p:cNvGraphicFramePr>
          <p:nvPr/>
        </p:nvGraphicFramePr>
        <p:xfrm>
          <a:off x="502920" y="1426972"/>
          <a:ext cx="11137392" cy="5001895"/>
        </p:xfrm>
        <a:graphic>
          <a:graphicData uri="http://schemas.openxmlformats.org/drawingml/2006/table">
            <a:tbl>
              <a:tblPr/>
              <a:tblGrid>
                <a:gridCol w="1901952"/>
                <a:gridCol w="3703320"/>
                <a:gridCol w="5532120"/>
              </a:tblGrid>
              <a:tr h="446913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9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表示时刻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分钟+past/to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+点钟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逆读法）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①30分钟以内：分钟+past+点钟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seventeen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2:17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15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minutes=a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quarter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30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minutes=half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quarter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six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6:15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half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six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6：30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30分钟以上：（60-分钟）+to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+下一个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点钟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six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5：50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quarter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seven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6:45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6d30d9c98?colgroup=17,17&amp;vcp=1&amp;pid=356226a05&amp;color=0,0,0&amp;vtp=1&amp;bt=1&amp;bbb=1"/>
          <p:cNvSpPr txBox="1"/>
          <p:nvPr/>
        </p:nvSpPr>
        <p:spPr>
          <a:xfrm>
            <a:off x="11024759" y="896112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P_6_BD#6d30d9c98?colgroup=17,17&amp;vcp=1&amp;pid=356226a05&amp;color=0,0,0&amp;mp=1&amp;vtp=1&amp;bt=1&amp;bbb=1&amp;hb=1"/>
          <p:cNvGraphicFramePr>
            <a:graphicFrameLocks noGrp="1"/>
          </p:cNvGraphicFramePr>
          <p:nvPr/>
        </p:nvGraphicFramePr>
        <p:xfrm>
          <a:off x="502920" y="1551689"/>
          <a:ext cx="11137392" cy="4629654"/>
        </p:xfrm>
        <a:graphic>
          <a:graphicData uri="http://schemas.openxmlformats.org/drawingml/2006/table">
            <a:tbl>
              <a:tblPr/>
              <a:tblGrid>
                <a:gridCol w="1901952"/>
                <a:gridCol w="3973982"/>
                <a:gridCol w="5261458"/>
              </a:tblGrid>
              <a:tr h="45221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7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表示时刻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整点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o'clock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3:00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0364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表示年龄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“基数词+year（s）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old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岁”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12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12岁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6351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of/at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数词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”或“at+基数词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岁时”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30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30岁时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6351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+整十的复数形式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”表示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“在某人几十多岁时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forties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在他四十多岁时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6d30d9c98?colgroup=17,17&amp;vcp=1&amp;pid=356226a05&amp;color=0,0,0&amp;mp=1&amp;vtp=1&amp;bt=1&amp;bbb=1"/>
          <p:cNvSpPr txBox="1"/>
          <p:nvPr/>
        </p:nvSpPr>
        <p:spPr>
          <a:xfrm>
            <a:off x="11024759" y="93523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P_6_BD#6d30d9c98?colgroup=17,17&amp;vcp=1&amp;pid=356226a05&amp;color=0,0,0&amp;mp=1&amp;vtp=1&amp;bt=1&amp;bbb=1&amp;hb=1"/>
          <p:cNvGraphicFramePr>
            <a:graphicFrameLocks noGrp="1"/>
          </p:cNvGraphicFramePr>
          <p:nvPr/>
        </p:nvGraphicFramePr>
        <p:xfrm>
          <a:off x="502920" y="1577088"/>
          <a:ext cx="11137392" cy="4777359"/>
        </p:xfrm>
        <a:graphic>
          <a:graphicData uri="http://schemas.openxmlformats.org/drawingml/2006/table">
            <a:tbl>
              <a:tblPr/>
              <a:tblGrid>
                <a:gridCol w="1901952"/>
                <a:gridCol w="3703320"/>
                <a:gridCol w="5532120"/>
              </a:tblGrid>
              <a:tr h="4715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表示编号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单数名词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+基数词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（名词和数词首字母常大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写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No.3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3路公交车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Page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69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第69页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表示年代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the+年代+-s/-'s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在几世纪几十年代”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1960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/1960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's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20世纪60年代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表示度量衡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基数词+度量单位+形容词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three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meters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三米长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表示距离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“基数词+连字符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+单数名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”或“基数词+单数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/复数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名词所有格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15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-minute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ride=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15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minutes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'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一段15分钟的公共汽车车程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6d30d9c98?colgroup=17,17&amp;vcp=1&amp;pid=356226a05&amp;color=0,0,0&amp;mp=1&amp;vtp=1&amp;bt=1&amp;bbb=1"/>
          <p:cNvSpPr txBox="1"/>
          <p:nvPr/>
        </p:nvSpPr>
        <p:spPr>
          <a:xfrm>
            <a:off x="11024759" y="96063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6d30d9c98?sp=1&amp;vcp=1&amp;pid=356226a05&amp;color=0,0,0&amp;mp=1&amp;vtp=1&amp;bt=1&amp;bbb=1"/>
          <p:cNvSpPr/>
          <p:nvPr/>
        </p:nvSpPr>
        <p:spPr>
          <a:xfrm>
            <a:off x="502920" y="143573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3.数词hundred、thousand、million、billion的用法</a:t>
            </a:r>
            <a:endParaRPr lang="en-US" altLang="zh-CN" sz="2400" dirty="0"/>
          </a:p>
        </p:txBody>
      </p:sp>
      <p:graphicFrame>
        <p:nvGraphicFramePr>
          <p:cNvPr id="59" name="P_6_BD#6d30d9c98?colgroup=14,21&amp;vcp=1&amp;pid=356226a05&amp;color=0,0,0&amp;mp=1&amp;vtp=1&amp;bbb=1&amp;hb=1"/>
          <p:cNvGraphicFramePr>
            <a:graphicFrameLocks noGrp="1"/>
          </p:cNvGraphicFramePr>
          <p:nvPr/>
        </p:nvGraphicFramePr>
        <p:xfrm>
          <a:off x="502920" y="2040511"/>
          <a:ext cx="11155680" cy="3838321"/>
        </p:xfrm>
        <a:graphic>
          <a:graphicData uri="http://schemas.openxmlformats.org/drawingml/2006/table">
            <a:tbl>
              <a:tblPr/>
              <a:tblGrid>
                <a:gridCol w="4562856"/>
                <a:gridCol w="6592824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1129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hundred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thousand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million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billion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与of连用时用复数形式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,意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“数百/千/百万/十亿的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概数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Thousands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waiting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watch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raising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national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flag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Tian'anmen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Square.成千上万的人正在天安门广场等候观看升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国旗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（仪式）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hundred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thousand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million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billion与具体数字连用时用单数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形式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表示确数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printed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hundred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invitations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.我们印了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份请柬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fd004278?vcp=1&amp;pid=dc6b7c59e&amp;color=0,0,0&amp;vtp=1&amp;bt=1&amp;bbb=1"/>
          <p:cNvSpPr/>
          <p:nvPr/>
        </p:nvSpPr>
        <p:spPr>
          <a:xfrm>
            <a:off x="502920" y="879348"/>
            <a:ext cx="11184010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冠词考频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.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C_4_BD#0fd004278?vcp=1&amp;pid=dc6b7c59e&amp;color=0,0,0&amp;tib=255,255,255&amp;iip=1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46599" y="996696"/>
            <a:ext cx="530352" cy="192024"/>
          </a:xfrm>
          <a:prstGeom prst="rect">
            <a:avLst/>
          </a:prstGeom>
        </p:spPr>
      </p:pic>
      <p:pic>
        <p:nvPicPr>
          <p:cNvPr id="4" name="C_5#50168b7f2?vcp=1&amp;pid=0fd004278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85963"/>
            <a:ext cx="173736" cy="210312"/>
          </a:xfrm>
          <a:prstGeom prst="rect">
            <a:avLst/>
          </a:prstGeom>
        </p:spPr>
      </p:pic>
      <p:sp>
        <p:nvSpPr>
          <p:cNvPr id="5" name="C_5_BD#50168b7f2?vcp=1&amp;pid=0fd004278&amp;color=38,95,172&amp;vtp=1&amp;bbb=1"/>
          <p:cNvSpPr/>
          <p:nvPr/>
        </p:nvSpPr>
        <p:spPr>
          <a:xfrm>
            <a:off x="685800" y="1364043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考向1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不定冠词</a:t>
            </a:r>
            <a:endParaRPr lang="en-US" altLang="zh-CN" sz="2800" b="1" dirty="0"/>
          </a:p>
        </p:txBody>
      </p:sp>
      <p:sp>
        <p:nvSpPr>
          <p:cNvPr id="6" name="P_6#09863326b?sp=1&amp;vcp=1&amp;pid=50168b7f2&amp;color=0,0,0&amp;vtp=1&amp;bbb=1"/>
          <p:cNvSpPr/>
          <p:nvPr/>
        </p:nvSpPr>
        <p:spPr>
          <a:xfrm>
            <a:off x="502920" y="18034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1.基本用法</a:t>
            </a:r>
            <a:endParaRPr lang="en-US" altLang="zh-CN" sz="2400" dirty="0"/>
          </a:p>
        </p:txBody>
      </p:sp>
      <p:graphicFrame>
        <p:nvGraphicFramePr>
          <p:cNvPr id="7" name="P_6_BD#09863326b?colgroup=16,18&amp;vcp=1&amp;pid=50168b7f2&amp;color=0,0,0&amp;vtp=1&amp;bbb=1&amp;hb=1"/>
          <p:cNvGraphicFramePr>
            <a:graphicFrameLocks noGrp="1"/>
          </p:cNvGraphicFramePr>
          <p:nvPr/>
        </p:nvGraphicFramePr>
        <p:xfrm>
          <a:off x="502920" y="2414270"/>
          <a:ext cx="11155680" cy="3382010"/>
        </p:xfrm>
        <a:graphic>
          <a:graphicData uri="http://schemas.openxmlformats.org/drawingml/2006/table">
            <a:tbl>
              <a:tblPr/>
              <a:tblGrid>
                <a:gridCol w="5303520"/>
                <a:gridCol w="585216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用于首次提到的或对方不知道的人或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物的可数名词单数前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outside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door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.门外有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一条狗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泛指某人或某物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但不具体说明是何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人或何物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girl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playing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drums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.一个女孩正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在敲鼓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表示数量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有“一”的意思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（数的概念比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弱）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●There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front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house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.房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子前有一棵树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6d30d9c98?vcp=1&amp;pid=356226a05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5544" y="2062863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6d30d9c98?sp=1&amp;vcp=1&amp;pid=356226a05&amp;color=0,0,0&amp;vtp=1&amp;bbb=1"/>
          <p:cNvSpPr/>
          <p:nvPr/>
        </p:nvSpPr>
        <p:spPr>
          <a:xfrm>
            <a:off x="502920" y="2557147"/>
            <a:ext cx="11183112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（1）“基数词-名词-形容词”可作定语，其中名词用单数形式。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eight-year-old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一个八岁的女孩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（2）表示“再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；另外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”用“基数词+more”或“another（+基数词）”结构。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another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try.=You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supposed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try.你应该再试一次。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c263ed929?vcp=1&amp;pid=0a57a3e3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c263ed929?vcp=1&amp;pid=0a57a3e35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考向2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序数词</a:t>
            </a:r>
            <a:endParaRPr lang="en-US" altLang="zh-CN" sz="2800" b="1" dirty="0"/>
          </a:p>
        </p:txBody>
      </p:sp>
      <p:sp>
        <p:nvSpPr>
          <p:cNvPr id="4" name="P_6#5ff6ac5e8?sp=1&amp;vcp=1&amp;pid=c263ed929&amp;color=0,0,0&amp;vtp=1&amp;bbb=1"/>
          <p:cNvSpPr/>
          <p:nvPr/>
        </p:nvSpPr>
        <p:spPr>
          <a:xfrm>
            <a:off x="502920" y="13208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1.构成</a:t>
            </a:r>
            <a:endParaRPr lang="en-US" altLang="zh-CN" sz="2400" dirty="0"/>
          </a:p>
        </p:txBody>
      </p:sp>
      <p:graphicFrame>
        <p:nvGraphicFramePr>
          <p:cNvPr id="61" name="P_6_BD#5ff6ac5e8?colgroup=19,16&amp;vcp=1&amp;pid=c263ed929&amp;color=0,0,0&amp;vtp=1&amp;bbb=1&amp;hb=1"/>
          <p:cNvGraphicFramePr>
            <a:graphicFrameLocks noGrp="1"/>
          </p:cNvGraphicFramePr>
          <p:nvPr/>
        </p:nvGraphicFramePr>
        <p:xfrm>
          <a:off x="502920" y="1931670"/>
          <a:ext cx="11155680" cy="2943925"/>
        </p:xfrm>
        <a:graphic>
          <a:graphicData uri="http://schemas.openxmlformats.org/drawingml/2006/table">
            <a:tbl>
              <a:tblPr/>
              <a:tblGrid>
                <a:gridCol w="6080760"/>
                <a:gridCol w="507492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范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1—3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second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third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854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4—19在相应的基数词（变形）后面加-th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eight—eighth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nine—ninth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twelve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—twelfth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854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20—90之间的表示“第几十”的序数词变y为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ie,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再加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-th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twenty—twentieth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ninety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—ninetieth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P_6_BD#5ff6ac5e8?colgroup=19,16&amp;vcp=1&amp;pid=c263ed929&amp;color=0,0,0&amp;mp=1&amp;vtp=1&amp;bt=1&amp;bbb=1&amp;hb=1"/>
          <p:cNvGraphicFramePr>
            <a:graphicFrameLocks noGrp="1"/>
          </p:cNvGraphicFramePr>
          <p:nvPr/>
        </p:nvGraphicFramePr>
        <p:xfrm>
          <a:off x="502920" y="2269397"/>
          <a:ext cx="11155680" cy="3392234"/>
        </p:xfrm>
        <a:graphic>
          <a:graphicData uri="http://schemas.openxmlformats.org/drawingml/2006/table">
            <a:tbl>
              <a:tblPr/>
              <a:tblGrid>
                <a:gridCol w="6080760"/>
                <a:gridCol w="507492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范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5641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21—99之间表示“第几十几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”的序数词的十位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数用基数词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个位数用序数词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中间用连字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符连接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twenty-first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ninety-third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042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序数词的缩写形式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5th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21st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32nd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43rd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55th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5ff6ac5e8?colgroup=19,16&amp;vcp=1&amp;pid=c263ed929&amp;color=0,0,0&amp;mp=1&amp;vtp=1&amp;bt=1&amp;bbb=1"/>
          <p:cNvSpPr txBox="1"/>
          <p:nvPr/>
        </p:nvSpPr>
        <p:spPr>
          <a:xfrm>
            <a:off x="11043047" y="1652939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5ff6ac5e8?vcp=1&amp;pid=c263ed929&amp;color=0,0,0&amp;tib=255,255,255&amp;iip=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2114425"/>
            <a:ext cx="118872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5ff6ac5e8?vcp=1&amp;pid=c263ed929&amp;color=0,0,0&amp;vtp=1&amp;bt=1&amp;bbb=1"/>
          <p:cNvSpPr/>
          <p:nvPr/>
        </p:nvSpPr>
        <p:spPr>
          <a:xfrm>
            <a:off x="502920" y="202298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基数词变序数词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一、二、三单独记，th从4加起；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8去t，9去e，ve要用f替；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整十基数变序数，ty变为tie；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要是遇到两位数，十位基数个位序；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th最后加上去，这个规律要牢记。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5ff6ac5e8?sp=1&amp;vcp=1&amp;pid=c263ed929&amp;color=0,0,0&amp;vtp=1&amp;bt=1&amp;bbb=1"/>
          <p:cNvSpPr/>
          <p:nvPr/>
        </p:nvSpPr>
        <p:spPr>
          <a:xfrm>
            <a:off x="502920" y="900000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2.用法</a:t>
            </a:r>
            <a:endParaRPr lang="en-US" altLang="zh-CN" sz="2400" dirty="0"/>
          </a:p>
        </p:txBody>
      </p:sp>
      <p:graphicFrame>
        <p:nvGraphicFramePr>
          <p:cNvPr id="64" name="P_6_BD#5ff6ac5e8?colgroup=15,20&amp;vcp=1&amp;pid=c263ed929&amp;color=0,0,0&amp;vtp=1&amp;bbb=1&amp;hb=1"/>
          <p:cNvGraphicFramePr>
            <a:graphicFrameLocks noGrp="1"/>
          </p:cNvGraphicFramePr>
          <p:nvPr/>
        </p:nvGraphicFramePr>
        <p:xfrm>
          <a:off x="502920" y="1504774"/>
          <a:ext cx="11155680" cy="4865751"/>
        </p:xfrm>
        <a:graphic>
          <a:graphicData uri="http://schemas.openxmlformats.org/drawingml/2006/table">
            <a:tbl>
              <a:tblPr/>
              <a:tblGrid>
                <a:gridCol w="1517904"/>
                <a:gridCol w="3282696"/>
                <a:gridCol w="6355080"/>
              </a:tblGrid>
              <a:tr h="4715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表示顺序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通常前面要加定冠词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其后接单数名词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fifth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room第五个房间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ninth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book第九本书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1041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表示多少世纪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楼层用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序数词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前面加the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twentieth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century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世纪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seventh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floor第七层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表示日期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月+the+序数词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June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second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nineteen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ninety-eight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1998年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月2日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the+序数词+of+月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second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June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thousand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eight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2008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年6月2日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5ff6ac5e8?sp=1&amp;vcp=1&amp;pid=c263ed929&amp;color=0,0,0&amp;mp=1&amp;vtp=1&amp;bt=1&amp;bbb=1"/>
          <p:cNvSpPr/>
          <p:nvPr/>
        </p:nvSpPr>
        <p:spPr>
          <a:xfrm>
            <a:off x="502920" y="116300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3.序数词的其他用法</a:t>
            </a:r>
            <a:endParaRPr lang="en-US" altLang="zh-CN" sz="2400" dirty="0"/>
          </a:p>
        </p:txBody>
      </p:sp>
      <p:graphicFrame>
        <p:nvGraphicFramePr>
          <p:cNvPr id="65" name="P_6_BD#5ff6ac5e8?colgroup=17,17&amp;vcp=1&amp;pid=c263ed929&amp;color=0,0,0&amp;mp=1&amp;vtp=1&amp;bbb=1&amp;hb=1"/>
          <p:cNvGraphicFramePr>
            <a:graphicFrameLocks noGrp="1"/>
          </p:cNvGraphicFramePr>
          <p:nvPr/>
        </p:nvGraphicFramePr>
        <p:xfrm>
          <a:off x="502920" y="1767779"/>
          <a:ext cx="11155680" cy="4383786"/>
        </p:xfrm>
        <a:graphic>
          <a:graphicData uri="http://schemas.openxmlformats.org/drawingml/2006/table">
            <a:tbl>
              <a:tblPr/>
              <a:tblGrid>
                <a:gridCol w="5577840"/>
                <a:gridCol w="557784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9229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序数词前若有形容词性物主代词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名词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所有格等限定词时不加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twelfth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birthday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我的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12岁生日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novel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她的第三部小说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序数词前面也可以加不定冠词a或an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“又一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再一”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内含顺序性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second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再试一次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当first与基数词连用时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构成“first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+基数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”结构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个”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three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paragraphs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前三段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4124a0250?vcp=1&amp;pid=0a57a3e3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472" y="1014984"/>
            <a:ext cx="173736" cy="210312"/>
          </a:xfrm>
          <a:prstGeom prst="rect">
            <a:avLst/>
          </a:prstGeom>
        </p:spPr>
      </p:pic>
      <p:sp>
        <p:nvSpPr>
          <p:cNvPr id="3" name="C_5_BD#4124a0250?vcp=1&amp;pid=0a57a3e35&amp;color=38,95,172&amp;vtp=1&amp;bt=1&amp;bbb=1"/>
          <p:cNvSpPr/>
          <p:nvPr/>
        </p:nvSpPr>
        <p:spPr>
          <a:xfrm>
            <a:off x="685800" y="893064"/>
            <a:ext cx="1100023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考向3</a:t>
            </a:r>
            <a:r>
              <a:rPr lang="en-US" altLang="zh-CN" sz="2800" b="1" i="0" dirty="0">
                <a:solidFill>
                  <a:srgbClr val="265F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265FA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小数、分数和百分数</a:t>
            </a:r>
            <a:endParaRPr lang="en-US" altLang="zh-CN" sz="2800" b="1" dirty="0"/>
          </a:p>
        </p:txBody>
      </p:sp>
      <p:graphicFrame>
        <p:nvGraphicFramePr>
          <p:cNvPr id="66" name="P_6_BD#ea9b19715?colgroup=3,21,10&amp;vcp=1&amp;pid=4124a0250&amp;color=0,0,0&amp;vtp=1&amp;bbb=1&amp;hb=1"/>
          <p:cNvGraphicFramePr>
            <a:graphicFrameLocks noGrp="1"/>
          </p:cNvGraphicFramePr>
          <p:nvPr/>
        </p:nvGraphicFramePr>
        <p:xfrm>
          <a:off x="502920" y="1447800"/>
          <a:ext cx="11146536" cy="4619117"/>
        </p:xfrm>
        <a:graphic>
          <a:graphicData uri="http://schemas.openxmlformats.org/drawingml/2006/table">
            <a:tbl>
              <a:tblPr/>
              <a:tblGrid>
                <a:gridCol w="1344168"/>
                <a:gridCol w="6331306"/>
                <a:gridCol w="3471062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类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415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小数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读法：小数点读作point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零读作zero或字母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2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小数点后的数字按照单个数字依次读出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zero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point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zero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nine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0.09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55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分子用基数词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分母用序数词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分子大于1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分母要加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-s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分母如果是2和4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也可以用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half和quarter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三分之一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fifths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五分之二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half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二分之一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three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quarters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四分之三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百分数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百分数由基数词加百分号（percent）组成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fifty-two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percent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百分之五十二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ea9b19715?vcp=1&amp;pid=4124a0250&amp;color=0,0,0&amp;mp=1&amp;tib=255,255,255&amp;iip=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667" y="2131697"/>
            <a:ext cx="1188720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ea9b19715?vcp=1&amp;pid=4124a0250&amp;color=0,0,0&amp;mp=1&amp;vtp=1&amp;bt=1&amp;bbb=1&amp;hb=1"/>
          <p:cNvSpPr/>
          <p:nvPr/>
        </p:nvSpPr>
        <p:spPr>
          <a:xfrm>
            <a:off x="502920" y="203568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当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“分数/百分数+of（+限定词）+名词/代词”作主语时，谓语动词与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of后的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名词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代词在人称和数上保持一致。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third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homeless.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三分之一的食物给了无家可归的人。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●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80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percent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voluntary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work.百分之八十的学生参加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了这份志愿工作。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891188dc?vcp=1&amp;pid=3fe6e1590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考点1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冠词</a:t>
            </a:r>
            <a:endParaRPr lang="en-US" altLang="zh-CN" sz="2800" dirty="0"/>
          </a:p>
        </p:txBody>
      </p:sp>
      <p:sp>
        <p:nvSpPr>
          <p:cNvPr id="3" name="QB_5_BD.1_1#29750f57e?sp=1&amp;vcp=1&amp;pid=5891188dc&amp;color=0,0,0&amp;vtp=1&amp;bbb=1"/>
          <p:cNvSpPr/>
          <p:nvPr/>
        </p:nvSpPr>
        <p:spPr>
          <a:xfrm>
            <a:off x="502920" y="1320800"/>
            <a:ext cx="11183112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today.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</p:txBody>
      </p:sp>
      <p:sp>
        <p:nvSpPr>
          <p:cNvPr id="4" name="QB_5_AN.2_1#29750f57e.blank?vcp=1&amp;pid=5891188dc&amp;color=0,0,0&amp;vpa=1&amp;vtp=1&amp;bbb=1"/>
          <p:cNvSpPr/>
          <p:nvPr/>
        </p:nvSpPr>
        <p:spPr>
          <a:xfrm>
            <a:off x="1979772" y="1800352"/>
            <a:ext cx="5429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endParaRPr lang="en-US" altLang="zh-CN" sz="2400" dirty="0"/>
          </a:p>
        </p:txBody>
      </p:sp>
      <p:sp>
        <p:nvSpPr>
          <p:cNvPr id="5" name="QB_5_BD.3_1#7c14e7b2f?sp=1&amp;vcp=1&amp;pid=5891188dc&amp;color=0,0,0&amp;vtp=1&amp;bbb=1"/>
          <p:cNvSpPr/>
          <p:nvPr/>
        </p:nvSpPr>
        <p:spPr>
          <a:xfrm>
            <a:off x="502920" y="2352167"/>
            <a:ext cx="11183112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China?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1.4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billion.</a:t>
            </a:r>
            <a:endParaRPr lang="en-US" altLang="zh-CN" sz="2400" dirty="0"/>
          </a:p>
        </p:txBody>
      </p:sp>
      <p:sp>
        <p:nvSpPr>
          <p:cNvPr id="6" name="QB_5_AN.4_1#7c14e7b2f.blank?vcp=1&amp;pid=5891188dc&amp;color=0,0,0&amp;vpa=2&amp;vtp=1&amp;bbb=1"/>
          <p:cNvSpPr/>
          <p:nvPr/>
        </p:nvSpPr>
        <p:spPr>
          <a:xfrm>
            <a:off x="1988027" y="2322703"/>
            <a:ext cx="6270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7" name="QB_5_AN.5_1#7c14e7b2f.blank?vcp=1&amp;pid=5891188dc&amp;color=0,0,0&amp;vpa=3&amp;vtp=1"/>
          <p:cNvSpPr/>
          <p:nvPr/>
        </p:nvSpPr>
        <p:spPr>
          <a:xfrm>
            <a:off x="1721327" y="2831719"/>
            <a:ext cx="3730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B_5_BD.6_1#b8ed1cc78?sp=1&amp;vcp=1&amp;pid=5891188dc&amp;color=0,0,0&amp;vtp=1&amp;bbb=1"/>
          <p:cNvSpPr/>
          <p:nvPr/>
        </p:nvSpPr>
        <p:spPr>
          <a:xfrm>
            <a:off x="502920" y="3380867"/>
            <a:ext cx="11183112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2025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Snake?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sixth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sign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zodiac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cycle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（生肖循环）.</a:t>
            </a:r>
            <a:endParaRPr lang="en-US" altLang="zh-CN" sz="2400" dirty="0"/>
          </a:p>
        </p:txBody>
      </p:sp>
      <p:sp>
        <p:nvSpPr>
          <p:cNvPr id="9" name="QB_5_AN.7_1#b8ed1cc78.blank?vcp=1&amp;pid=5891188dc&amp;color=0,0,0&amp;vpa=4&amp;vtp=1&amp;bbb=1"/>
          <p:cNvSpPr/>
          <p:nvPr/>
        </p:nvSpPr>
        <p:spPr>
          <a:xfrm>
            <a:off x="3388201" y="3860419"/>
            <a:ext cx="6270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10" name="QB_5_BD.8_1#41746ff7f?vcp=1&amp;pid=5891188dc&amp;color=0,0,0&amp;vtp=1&amp;bbb=1"/>
          <p:cNvSpPr/>
          <p:nvPr/>
        </p:nvSpPr>
        <p:spPr>
          <a:xfrm>
            <a:off x="502920" y="4409567"/>
            <a:ext cx="11183112" cy="2017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violin,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soccer.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honest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useful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tomorrow.</a:t>
            </a:r>
            <a:endParaRPr lang="en-US" altLang="zh-CN" sz="2400" dirty="0"/>
          </a:p>
        </p:txBody>
      </p:sp>
      <p:sp>
        <p:nvSpPr>
          <p:cNvPr id="11" name="QB_5_AN.9_1#41746ff7f.blank?vcp=1&amp;pid=5891188dc&amp;color=0,0,0&amp;vpa=5&amp;vtp=1"/>
          <p:cNvSpPr/>
          <p:nvPr/>
        </p:nvSpPr>
        <p:spPr>
          <a:xfrm>
            <a:off x="2418239" y="4380103"/>
            <a:ext cx="304800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</a:t>
            </a:r>
            <a:endParaRPr lang="en-US" altLang="zh-CN" sz="2400" dirty="0"/>
          </a:p>
        </p:txBody>
      </p:sp>
      <p:sp>
        <p:nvSpPr>
          <p:cNvPr id="13" name="QB_5_AN.11_1#41746ff7f.blank?vcp=1&amp;pid=5891188dc&amp;color=0,0,0&amp;vpa=6&amp;vtp=1&amp;bbb=1"/>
          <p:cNvSpPr/>
          <p:nvPr/>
        </p:nvSpPr>
        <p:spPr>
          <a:xfrm>
            <a:off x="3861276" y="4900803"/>
            <a:ext cx="6270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14" name="QB_5_AN.12_1#41746ff7f.blank?vcp=1&amp;pid=5891188dc&amp;color=0,0,0&amp;vpa=7&amp;vtp=1"/>
          <p:cNvSpPr/>
          <p:nvPr/>
        </p:nvSpPr>
        <p:spPr>
          <a:xfrm>
            <a:off x="8330088" y="4900803"/>
            <a:ext cx="304800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</a:t>
            </a:r>
            <a:endParaRPr lang="en-US" altLang="zh-CN" sz="2400" dirty="0"/>
          </a:p>
        </p:txBody>
      </p:sp>
      <p:sp>
        <p:nvSpPr>
          <p:cNvPr id="16" name="QB_5_AN.14_1#41746ff7f.blank?vcp=1&amp;pid=5891188dc&amp;color=0,0,0&amp;vpa=8&amp;vtp=1&amp;bbb=1"/>
          <p:cNvSpPr/>
          <p:nvPr/>
        </p:nvSpPr>
        <p:spPr>
          <a:xfrm>
            <a:off x="5635467" y="5421503"/>
            <a:ext cx="5429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endParaRPr lang="en-US" altLang="zh-CN" sz="2400" dirty="0"/>
          </a:p>
        </p:txBody>
      </p:sp>
      <p:sp>
        <p:nvSpPr>
          <p:cNvPr id="17" name="QB_5_AN.15_1#41746ff7f.blank?vcp=1&amp;pid=5891188dc&amp;color=0,0,0&amp;vpa=9&amp;vtp=1"/>
          <p:cNvSpPr/>
          <p:nvPr/>
        </p:nvSpPr>
        <p:spPr>
          <a:xfrm>
            <a:off x="9810592" y="5421503"/>
            <a:ext cx="3730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4" grpId="0" animBg="1" build="p"/>
      <p:bldP spid="16" grpId="0" animBg="1" build="p"/>
      <p:bldP spid="17" grpId="0" animBg="1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2c907644?vcp=1&amp;pid=3fe6e1590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考点2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介词</a:t>
            </a:r>
            <a:endParaRPr lang="en-US" altLang="zh-CN" sz="2800" dirty="0"/>
          </a:p>
        </p:txBody>
      </p:sp>
      <p:sp>
        <p:nvSpPr>
          <p:cNvPr id="3" name="QB_5_BD.16_1#62f16c995?vcp=1&amp;pid=92c907644&amp;color=0,0,0&amp;vtp=1&amp;bbb=1"/>
          <p:cNvSpPr/>
          <p:nvPr/>
        </p:nvSpPr>
        <p:spPr>
          <a:xfrm>
            <a:off x="502920" y="1320800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April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You'd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</p:txBody>
      </p:sp>
      <p:sp>
        <p:nvSpPr>
          <p:cNvPr id="4" name="QB_5_AN.17_1#62f16c995.blank?vcp=1&amp;pid=92c907644&amp;color=0,0,0&amp;vpa=10&amp;vtp=1&amp;bbb=1"/>
          <p:cNvSpPr/>
          <p:nvPr/>
        </p:nvSpPr>
        <p:spPr>
          <a:xfrm>
            <a:off x="3470179" y="1292860"/>
            <a:ext cx="542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endParaRPr lang="en-US" altLang="zh-CN" sz="2400" dirty="0"/>
          </a:p>
        </p:txBody>
      </p:sp>
      <p:sp>
        <p:nvSpPr>
          <p:cNvPr id="6" name="QB_5_AN.19_1#62f16c995.blank?vcp=1&amp;pid=92c907644&amp;color=0,0,0&amp;vpa=11&amp;vtp=1&amp;bbb=1"/>
          <p:cNvSpPr/>
          <p:nvPr/>
        </p:nvSpPr>
        <p:spPr>
          <a:xfrm>
            <a:off x="5881846" y="1851660"/>
            <a:ext cx="12207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endParaRPr lang="en-US" altLang="zh-CN" sz="2400" dirty="0"/>
          </a:p>
        </p:txBody>
      </p:sp>
      <p:sp>
        <p:nvSpPr>
          <p:cNvPr id="7" name="QB_5_BD.20_1#de2f2079e?sp=1&amp;vcp=1&amp;pid=92c907644&amp;color=0,0,0&amp;vtp=1&amp;bbb=1"/>
          <p:cNvSpPr/>
          <p:nvPr/>
        </p:nvSpPr>
        <p:spPr>
          <a:xfrm>
            <a:off x="502920" y="297091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present,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Cindy?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Oh,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thirsty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dictionary.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thankful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</p:txBody>
      </p:sp>
      <p:sp>
        <p:nvSpPr>
          <p:cNvPr id="8" name="QB_5_AN.21_1#de2f2079e.blank?vcp=1&amp;pid=92c907644&amp;color=0,0,0&amp;vpa=12&amp;vtp=1&amp;bbb=1"/>
          <p:cNvSpPr/>
          <p:nvPr/>
        </p:nvSpPr>
        <p:spPr>
          <a:xfrm>
            <a:off x="3642201" y="3480181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9" name="QB_5_AN.22_1#de2f2079e.blank?vcp=1&amp;pid=92c907644&amp;color=0,0,0&amp;vpa=13&amp;vtp=1&amp;bbb=1"/>
          <p:cNvSpPr/>
          <p:nvPr/>
        </p:nvSpPr>
        <p:spPr>
          <a:xfrm>
            <a:off x="9389776" y="348018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10" name="QB_5_BD.23_1#4a48082f3?vcp=1&amp;pid=92c907644&amp;color=0,0,0&amp;vtp=1&amp;bbb=1&amp;hb=1"/>
          <p:cNvSpPr/>
          <p:nvPr/>
        </p:nvSpPr>
        <p:spPr>
          <a:xfrm>
            <a:off x="502920" y="4074541"/>
            <a:ext cx="11183112" cy="1037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mistakes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correcting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1" name="QB_5_AN.24_1#4a48082f3.blank?vcp=1&amp;pid=92c907644&amp;color=0,0,0&amp;vpa=14&amp;vtp=1&amp;bbb=1"/>
          <p:cNvSpPr/>
          <p:nvPr/>
        </p:nvSpPr>
        <p:spPr>
          <a:xfrm>
            <a:off x="6632290" y="4033901"/>
            <a:ext cx="542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9" grpId="0" animBg="1" build="p"/>
      <p:bldP spid="11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P_6_BD#09863326b?colgroup=16,18&amp;vcp=1&amp;pid=50168b7f2&amp;color=0,0,0&amp;vtp=1&amp;bt=1&amp;bbb=1&amp;hb=1"/>
          <p:cNvGraphicFramePr>
            <a:graphicFrameLocks noGrp="1"/>
          </p:cNvGraphicFramePr>
          <p:nvPr/>
        </p:nvGraphicFramePr>
        <p:xfrm>
          <a:off x="502920" y="1549688"/>
          <a:ext cx="11155680" cy="4831652"/>
        </p:xfrm>
        <a:graphic>
          <a:graphicData uri="http://schemas.openxmlformats.org/drawingml/2006/table">
            <a:tbl>
              <a:tblPr/>
              <a:tblGrid>
                <a:gridCol w="5303520"/>
                <a:gridCol w="5852160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9642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用于表示时间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重量等含义的名词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表示“每一（个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）”,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相当于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/each/per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●We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basketball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twice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week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.我们一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周打两次篮球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用在可数名词单数前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表示一类人或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事物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panda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lovely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animal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.熊猫是一种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可爱的动物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用于序数词前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表示“又一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再一”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film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second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.我又看了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一遍这个电影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用于一些已具体化的抽象名词和物质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名词前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●It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pleasure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.与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你一起工作是一种乐趣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9863326b?colgroup=16,18&amp;vcp=1&amp;pid=50168b7f2&amp;color=0,0,0&amp;vtp=1&amp;bt=1&amp;bbb=1"/>
          <p:cNvSpPr txBox="1"/>
          <p:nvPr/>
        </p:nvSpPr>
        <p:spPr>
          <a:xfrm>
            <a:off x="11043047" y="933230"/>
            <a:ext cx="615553" cy="4935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5_1#7b9de6aa6?vcp=1&amp;pid=92c907644&amp;color=0,0,0&amp;vtp=1&amp;bt=1&amp;bbb=1&amp;hb=1"/>
          <p:cNvSpPr/>
          <p:nvPr/>
        </p:nvSpPr>
        <p:spPr>
          <a:xfrm>
            <a:off x="502920" y="2067435"/>
            <a:ext cx="11183112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Qingdao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Jiaozhou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Bridge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conveniently.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history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three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o'clock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Wednesday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afternoon.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stood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mistakes.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imagination.</a:t>
            </a:r>
            <a:endParaRPr lang="en-US" altLang="zh-CN" sz="2400" dirty="0"/>
          </a:p>
        </p:txBody>
      </p:sp>
      <p:sp>
        <p:nvSpPr>
          <p:cNvPr id="3" name="QB_5_AN.26_1#7b9de6aa6.blank?vcp=1&amp;pid=92c907644&amp;color=0,0,0&amp;vpa=15&amp;vtp=1&amp;bbb=1"/>
          <p:cNvSpPr/>
          <p:nvPr/>
        </p:nvSpPr>
        <p:spPr>
          <a:xfrm>
            <a:off x="4893786" y="2039495"/>
            <a:ext cx="1686751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over/across</a:t>
            </a:r>
            <a:endParaRPr lang="en-US" altLang="zh-CN" sz="2400" dirty="0"/>
          </a:p>
        </p:txBody>
      </p:sp>
      <p:sp>
        <p:nvSpPr>
          <p:cNvPr id="5" name="QB_5_AN.28_1#7b9de6aa6.blank?vcp=1&amp;pid=92c907644&amp;color=0,0,0&amp;vpa=16&amp;vtp=1&amp;bbb=1"/>
          <p:cNvSpPr/>
          <p:nvPr/>
        </p:nvSpPr>
        <p:spPr>
          <a:xfrm>
            <a:off x="4157568" y="3157095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endParaRPr lang="en-US" altLang="zh-CN" sz="2400" dirty="0"/>
          </a:p>
        </p:txBody>
      </p:sp>
      <p:sp>
        <p:nvSpPr>
          <p:cNvPr id="7" name="QB_5_AN.30_1#7b9de6aa6.blank?vcp=1&amp;pid=92c907644&amp;color=0,0,0&amp;vpa=17&amp;vtp=1&amp;bbb=1"/>
          <p:cNvSpPr/>
          <p:nvPr/>
        </p:nvSpPr>
        <p:spPr>
          <a:xfrm>
            <a:off x="7120413" y="3715896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9" name="QB_5_AN.32_1#7b9de6aa6.blank?vcp=1&amp;pid=92c907644&amp;color=0,0,0&amp;vpa=18&amp;vtp=1&amp;bbb=1"/>
          <p:cNvSpPr/>
          <p:nvPr/>
        </p:nvSpPr>
        <p:spPr>
          <a:xfrm>
            <a:off x="5299551" y="4274696"/>
            <a:ext cx="858076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endParaRPr lang="en-US" altLang="zh-CN" sz="2400" dirty="0"/>
          </a:p>
        </p:txBody>
      </p:sp>
      <p:sp>
        <p:nvSpPr>
          <p:cNvPr id="11" name="QB_5_AN.34_1#7b9de6aa6.blank?vcp=1&amp;pid=92c907644&amp;color=0,0,0&amp;vpa=19&amp;vtp=1&amp;bbb=1"/>
          <p:cNvSpPr/>
          <p:nvPr/>
        </p:nvSpPr>
        <p:spPr>
          <a:xfrm>
            <a:off x="6058376" y="4811905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3b98957f?vcp=1&amp;pid=3fe6e1590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考点3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数词</a:t>
            </a:r>
            <a:endParaRPr lang="en-US" altLang="zh-CN" sz="2800" dirty="0"/>
          </a:p>
        </p:txBody>
      </p:sp>
      <p:sp>
        <p:nvSpPr>
          <p:cNvPr id="3" name="QB_5_BD.35_1#3680021ff?sp=1&amp;vcp=1&amp;pid=e3b98957f&amp;color=0,0,0&amp;vtp=1&amp;bbb=1&amp;hb=1"/>
          <p:cNvSpPr/>
          <p:nvPr/>
        </p:nvSpPr>
        <p:spPr>
          <a:xfrm>
            <a:off x="502920" y="1320800"/>
            <a:ext cx="11183112" cy="2017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—China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history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（thousand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（thousand）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foreigners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year.</a:t>
            </a:r>
            <a:endParaRPr lang="en-US" altLang="zh-CN" sz="2400" dirty="0"/>
          </a:p>
        </p:txBody>
      </p:sp>
      <p:sp>
        <p:nvSpPr>
          <p:cNvPr id="4" name="QB_5_AN.36_1#3680021ff.blank?vcp=1&amp;pid=e3b98957f&amp;color=0,0,0&amp;vpa=20&amp;vtp=1&amp;bbb=1"/>
          <p:cNvSpPr/>
          <p:nvPr/>
        </p:nvSpPr>
        <p:spPr>
          <a:xfrm>
            <a:off x="8411052" y="1291336"/>
            <a:ext cx="142557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thousand</a:t>
            </a:r>
            <a:endParaRPr lang="en-US" altLang="zh-CN" sz="2400" dirty="0"/>
          </a:p>
        </p:txBody>
      </p:sp>
      <p:sp>
        <p:nvSpPr>
          <p:cNvPr id="5" name="QB_5_AN.37_1#3680021ff.blank?vcp=1&amp;pid=e3b98957f&amp;color=0,0,0&amp;vpa=21&amp;vtp=1&amp;bbb=1"/>
          <p:cNvSpPr/>
          <p:nvPr/>
        </p:nvSpPr>
        <p:spPr>
          <a:xfrm>
            <a:off x="2851309" y="2332736"/>
            <a:ext cx="154463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thousands</a:t>
            </a:r>
            <a:endParaRPr lang="en-US" altLang="zh-CN" sz="2400" dirty="0"/>
          </a:p>
        </p:txBody>
      </p:sp>
      <p:sp>
        <p:nvSpPr>
          <p:cNvPr id="6" name="QB_5_BD.38_1#407d1753a?vcp=1&amp;pid=e3b98957f&amp;color=0,0,0&amp;vtp=1&amp;bbb=1&amp;hb=1"/>
          <p:cNvSpPr/>
          <p:nvPr/>
        </p:nvSpPr>
        <p:spPr>
          <a:xfrm>
            <a:off x="502920" y="3380867"/>
            <a:ext cx="11183112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kids.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they'll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（three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soon.</a:t>
            </a:r>
            <a:endParaRPr lang="en-US" altLang="zh-CN" sz="2400" dirty="0"/>
          </a:p>
        </p:txBody>
      </p:sp>
      <p:sp>
        <p:nvSpPr>
          <p:cNvPr id="7" name="QB_5_AN.39_1#407d1753a.blank?vcp=1&amp;pid=e3b98957f&amp;color=0,0,0&amp;vpa=22&amp;vtp=1&amp;bbb=1"/>
          <p:cNvSpPr/>
          <p:nvPr/>
        </p:nvSpPr>
        <p:spPr>
          <a:xfrm>
            <a:off x="9495313" y="3351403"/>
            <a:ext cx="8810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third</a:t>
            </a:r>
            <a:endParaRPr lang="en-US" altLang="zh-CN" sz="2400" dirty="0"/>
          </a:p>
        </p:txBody>
      </p:sp>
      <p:sp>
        <p:nvSpPr>
          <p:cNvPr id="8" name="QB_5_BD.40_1#a4d9a0847?sp=1&amp;vcp=1&amp;pid=e3b98957f&amp;color=0,0,0&amp;vtp=1&amp;bbb=1"/>
          <p:cNvSpPr/>
          <p:nvPr/>
        </p:nvSpPr>
        <p:spPr>
          <a:xfrm>
            <a:off x="502920" y="4409567"/>
            <a:ext cx="11183112" cy="9762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Wang?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Wonderful!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（five）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covered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grass.</a:t>
            </a:r>
            <a:endParaRPr lang="en-US" altLang="zh-CN" sz="2400" dirty="0"/>
          </a:p>
        </p:txBody>
      </p:sp>
      <p:sp>
        <p:nvSpPr>
          <p:cNvPr id="9" name="QB_5_AN.41_1#a4d9a0847.blank?vcp=1&amp;pid=e3b98957f&amp;color=0,0,0&amp;vpa=23&amp;vtp=1&amp;bbb=1"/>
          <p:cNvSpPr/>
          <p:nvPr/>
        </p:nvSpPr>
        <p:spPr>
          <a:xfrm>
            <a:off x="3025045" y="4889119"/>
            <a:ext cx="898525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fifths</a:t>
            </a:r>
            <a:endParaRPr lang="en-US" altLang="zh-CN" sz="2400" dirty="0"/>
          </a:p>
        </p:txBody>
      </p:sp>
      <p:sp>
        <p:nvSpPr>
          <p:cNvPr id="10" name="QB_5_BD.42_1#cae66cd54?vcp=1&amp;pid=e3b98957f&amp;color=0,0,0&amp;vtp=1&amp;bbb=1&amp;hb=1"/>
          <p:cNvSpPr/>
          <p:nvPr/>
        </p:nvSpPr>
        <p:spPr>
          <a:xfrm>
            <a:off x="502920" y="5438267"/>
            <a:ext cx="11183112" cy="9707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（forty）,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returned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hometown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1" name="QB_5_AN.43_1#cae66cd54.blank?vcp=1&amp;pid=e3b98957f&amp;color=0,0,0&amp;vpa=24&amp;vtp=1&amp;bbb=1"/>
          <p:cNvSpPr/>
          <p:nvPr/>
        </p:nvSpPr>
        <p:spPr>
          <a:xfrm>
            <a:off x="1776889" y="5408803"/>
            <a:ext cx="1049338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forties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90abd545?sp=1&amp;vcp=1&amp;pid=3fe6e1590&amp;color=0,0,0&amp;vtp=1&amp;bt=1&amp;bbb=1"/>
          <p:cNvSpPr/>
          <p:nvPr/>
        </p:nvSpPr>
        <p:spPr>
          <a:xfrm>
            <a:off x="502920" y="893064"/>
            <a:ext cx="11183112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3400"/>
              </a:lnSpc>
            </a:pPr>
            <a:r>
              <a:rPr lang="en-US" altLang="zh-CN" sz="2800" b="1" i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考点整合训练</a:t>
            </a:r>
            <a:endParaRPr lang="en-US" altLang="zh-CN" sz="2800" b="1" i="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3" name="QB_5_BD.44_1#c1cb46699?sp=1&amp;vcp=1&amp;pid=a90abd545&amp;color=0,0,0&amp;vtp=1&amp;bbb=1"/>
          <p:cNvSpPr/>
          <p:nvPr/>
        </p:nvSpPr>
        <p:spPr>
          <a:xfrm>
            <a:off x="502920" y="1320800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John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Beijing?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September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10th.</a:t>
            </a:r>
            <a:endParaRPr lang="en-US" altLang="zh-CN" sz="2400" dirty="0"/>
          </a:p>
        </p:txBody>
      </p:sp>
      <p:sp>
        <p:nvSpPr>
          <p:cNvPr id="4" name="QB_5_AN.45_1#c1cb46699.blank?vcp=1&amp;pid=a90abd545&amp;color=0,0,0&amp;vpa=25&amp;vtp=1&amp;bbb=1"/>
          <p:cNvSpPr/>
          <p:nvPr/>
        </p:nvSpPr>
        <p:spPr>
          <a:xfrm>
            <a:off x="2924652" y="1830070"/>
            <a:ext cx="542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endParaRPr lang="en-US" altLang="zh-CN" sz="2400" dirty="0"/>
          </a:p>
        </p:txBody>
      </p:sp>
      <p:sp>
        <p:nvSpPr>
          <p:cNvPr id="5" name="QB_5_BD.46_1#cb0929f0f?sp=1&amp;vcp=1&amp;pid=a90abd545&amp;color=0,0,0&amp;vtp=1&amp;bbb=1"/>
          <p:cNvSpPr/>
          <p:nvPr/>
        </p:nvSpPr>
        <p:spPr>
          <a:xfrm>
            <a:off x="502920" y="2423541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matter?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Nancy.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back.</a:t>
            </a:r>
            <a:endParaRPr lang="en-US" altLang="zh-CN" sz="2400" dirty="0"/>
          </a:p>
        </p:txBody>
      </p:sp>
      <p:sp>
        <p:nvSpPr>
          <p:cNvPr id="6" name="QB_5_AN.47_1#cb0929f0f.blank?vcp=1&amp;pid=a90abd545&amp;color=0,0,0&amp;vpa=26&amp;vtp=1&amp;bbb=1"/>
          <p:cNvSpPr/>
          <p:nvPr/>
        </p:nvSpPr>
        <p:spPr>
          <a:xfrm>
            <a:off x="2140427" y="2395601"/>
            <a:ext cx="627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7" name="QB_5_AN.48_1#cb0929f0f.blank?vcp=1&amp;pid=a90abd545&amp;color=0,0,0&amp;vpa=27&amp;vtp=1"/>
          <p:cNvSpPr/>
          <p:nvPr/>
        </p:nvSpPr>
        <p:spPr>
          <a:xfrm>
            <a:off x="1805464" y="2932811"/>
            <a:ext cx="373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B_5_BD.49_1#e836324fc?vcp=1&amp;pid=a90abd545&amp;color=0,0,0&amp;vtp=1&amp;bbb=1&amp;hb=1"/>
          <p:cNvSpPr/>
          <p:nvPr/>
        </p:nvSpPr>
        <p:spPr>
          <a:xfrm>
            <a:off x="502920" y="3527171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（nine）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building.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（nine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floor.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goes,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“It's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never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learn.”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grandpa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70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novel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eighties.</a:t>
            </a:r>
            <a:endParaRPr lang="en-US" altLang="zh-CN" sz="2400" dirty="0"/>
          </a:p>
        </p:txBody>
      </p:sp>
      <p:sp>
        <p:nvSpPr>
          <p:cNvPr id="9" name="QB_5_AN.50_1#e836324fc.blank?vcp=1&amp;pid=a90abd545&amp;color=0,0,0&amp;vpa=28&amp;vtp=1&amp;bbb=1"/>
          <p:cNvSpPr/>
          <p:nvPr/>
        </p:nvSpPr>
        <p:spPr>
          <a:xfrm>
            <a:off x="2235677" y="3499231"/>
            <a:ext cx="779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nine</a:t>
            </a:r>
            <a:endParaRPr lang="en-US" altLang="zh-CN" sz="2400" dirty="0"/>
          </a:p>
        </p:txBody>
      </p:sp>
      <p:sp>
        <p:nvSpPr>
          <p:cNvPr id="10" name="QB_5_AN.51_1#e836324fc.blank?vcp=1&amp;pid=a90abd545&amp;color=0,0,0&amp;vpa=29&amp;vtp=1&amp;bbb=1"/>
          <p:cNvSpPr/>
          <p:nvPr/>
        </p:nvSpPr>
        <p:spPr>
          <a:xfrm>
            <a:off x="9594755" y="3499231"/>
            <a:ext cx="9159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ninth</a:t>
            </a:r>
            <a:endParaRPr lang="en-US" altLang="zh-CN" sz="2400" dirty="0"/>
          </a:p>
        </p:txBody>
      </p:sp>
      <p:sp>
        <p:nvSpPr>
          <p:cNvPr id="12" name="QB_5_AN.53_1#e836324fc.blank?vcp=1&amp;pid=a90abd545&amp;color=0,0,0&amp;vpa=30&amp;vtp=1&amp;bbb=1"/>
          <p:cNvSpPr/>
          <p:nvPr/>
        </p:nvSpPr>
        <p:spPr>
          <a:xfrm>
            <a:off x="468788" y="515404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endParaRPr lang="en-US" altLang="zh-CN" sz="2400" dirty="0"/>
          </a:p>
        </p:txBody>
      </p:sp>
      <p:sp>
        <p:nvSpPr>
          <p:cNvPr id="13" name="QB_5_AN.54_1#e836324fc.blank?vcp=1&amp;pid=a90abd545&amp;color=0,0,0&amp;vpa=31&amp;vtp=1&amp;bbb=1"/>
          <p:cNvSpPr/>
          <p:nvPr/>
        </p:nvSpPr>
        <p:spPr>
          <a:xfrm>
            <a:off x="5172551" y="5154041"/>
            <a:ext cx="474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2" grpId="0" animBg="1" build="p"/>
      <p:bldP spid="13" grpId="0" animBg="1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5_1#ed1776d07?sp=1&amp;vcp=1&amp;pid=a90abd545&amp;color=0,0,0&amp;mp=1&amp;vtp=1&amp;bt=1&amp;bbb=1&amp;hb=1"/>
          <p:cNvSpPr/>
          <p:nvPr/>
        </p:nvSpPr>
        <p:spPr>
          <a:xfrm>
            <a:off x="502920" y="1635064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（hundred）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job!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greener.</a:t>
            </a:r>
            <a:endParaRPr lang="en-US" altLang="zh-CN" sz="2400" dirty="0"/>
          </a:p>
        </p:txBody>
      </p:sp>
      <p:sp>
        <p:nvSpPr>
          <p:cNvPr id="3" name="QB_5_AN.56_1#ed1776d07.blank?vcp=1&amp;pid=a90abd545&amp;color=0,0,0&amp;mp=1&amp;vpa=32&amp;vtp=1&amp;bbb=1"/>
          <p:cNvSpPr/>
          <p:nvPr/>
        </p:nvSpPr>
        <p:spPr>
          <a:xfrm>
            <a:off x="4931251" y="1607124"/>
            <a:ext cx="14533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hundreds</a:t>
            </a:r>
            <a:endParaRPr lang="en-US" altLang="zh-CN" sz="2400" dirty="0"/>
          </a:p>
        </p:txBody>
      </p:sp>
      <p:sp>
        <p:nvSpPr>
          <p:cNvPr id="4" name="QB_5_BD.57_1#9fef54e45?sp=1&amp;vcp=1&amp;pid=a90abd545&amp;color=0,0,0&amp;vtp=1&amp;bbb=1"/>
          <p:cNvSpPr/>
          <p:nvPr/>
        </p:nvSpPr>
        <p:spPr>
          <a:xfrm>
            <a:off x="502920" y="329076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triangle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right.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AC=3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BC=4,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AB?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—It's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B_5_AN.58_1#9fef54e45.blank?vcp=1&amp;pid=a90abd545&amp;color=0,0,0&amp;vpa=33&amp;vtp=1&amp;bbb=1"/>
          <p:cNvSpPr/>
          <p:nvPr/>
        </p:nvSpPr>
        <p:spPr>
          <a:xfrm>
            <a:off x="1324451" y="3800033"/>
            <a:ext cx="6937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five</a:t>
            </a:r>
            <a:endParaRPr lang="en-US" altLang="zh-CN" sz="2400" dirty="0"/>
          </a:p>
        </p:txBody>
      </p:sp>
      <p:pic>
        <p:nvPicPr>
          <p:cNvPr id="6" name="QB_5_BD.59_1#9fef54e45?vcp=1&amp;pid=a90abd54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1536" y="4458782"/>
            <a:ext cx="1325880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0_1#4ae2a2ec9?vcp=1&amp;pid=3c2ece6f5&amp;color=0,0,0&amp;vtp=1&amp;bt=1&amp;bbb=1"/>
          <p:cNvSpPr/>
          <p:nvPr/>
        </p:nvSpPr>
        <p:spPr>
          <a:xfrm>
            <a:off x="502920" y="1116333"/>
            <a:ext cx="1118311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[2024台州椒江区二模]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graphicFrame>
        <p:nvGraphicFramePr>
          <p:cNvPr id="74" name="QM_4_BD.60_2#4ae2a2ec9?colgroup=36&amp;vcp=1&amp;pid=3c2ece6f5&amp;color=0,0,0&amp;vtp=1&amp;bbb=1"/>
          <p:cNvGraphicFramePr>
            <a:graphicFrameLocks noGrp="1"/>
          </p:cNvGraphicFramePr>
          <p:nvPr/>
        </p:nvGraphicFramePr>
        <p:xfrm>
          <a:off x="502920" y="2277366"/>
          <a:ext cx="11164824" cy="494665"/>
        </p:xfrm>
        <a:graphic>
          <a:graphicData uri="http://schemas.openxmlformats.org/drawingml/2006/table">
            <a:tbl>
              <a:tblPr/>
              <a:tblGrid>
                <a:gridCol w="11164824"/>
              </a:tblGrid>
              <a:tr h="49466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energy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fight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M_4_BD.60_3#4ae2a2ec9?sp=1&amp;vcp=1&amp;pid=3c2ece6f5&amp;color=0,0,0&amp;vtp=1&amp;bbb=1&amp;hb=1"/>
          <p:cNvSpPr/>
          <p:nvPr/>
        </p:nvSpPr>
        <p:spPr>
          <a:xfrm>
            <a:off x="502920" y="2899666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Redwoods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tallest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380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redwood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tall?</a:t>
            </a:r>
            <a:endParaRPr lang="en-US" altLang="zh-CN" sz="2400" dirty="0"/>
          </a:p>
        </p:txBody>
      </p:sp>
      <p:sp>
        <p:nvSpPr>
          <p:cNvPr id="5" name="QM_4_BD.60_4#4ae2a2ec9?sp=1&amp;vcp=1&amp;pid=3c2ece6f5&amp;color=0,0,0&amp;vtp=1&amp;bbb=1&amp;hb=1"/>
          <p:cNvSpPr/>
          <p:nvPr/>
        </p:nvSpPr>
        <p:spPr>
          <a:xfrm>
            <a:off x="502920" y="4549777"/>
            <a:ext cx="111831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highest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point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redwoods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ground,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competing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sunlight.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sunlight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taller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7" name="QM_4_AN.61_1#4ae2a2ec9.blank?vcp=1&amp;pid=3c2ece6f5&amp;color=0,0,0&amp;vpa=34&amp;vtp=1&amp;bbb=1"/>
          <p:cNvSpPr/>
          <p:nvPr/>
        </p:nvSpPr>
        <p:spPr>
          <a:xfrm>
            <a:off x="10801827" y="2871726"/>
            <a:ext cx="4921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endParaRPr lang="en-US" altLang="zh-CN" sz="2400" dirty="0"/>
          </a:p>
        </p:txBody>
      </p:sp>
      <p:sp>
        <p:nvSpPr>
          <p:cNvPr id="8" name="QM_4_AN.62_1#4ae2a2ec9.blank?vcp=1&amp;pid=3c2ece6f5&amp;color=0,0,0&amp;vpa=35&amp;vtp=1&amp;bbb=1"/>
          <p:cNvSpPr/>
          <p:nvPr/>
        </p:nvSpPr>
        <p:spPr>
          <a:xfrm>
            <a:off x="3512026" y="5067938"/>
            <a:ext cx="1236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fighting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0_4#4ae2a2ec9?sp=1&amp;vcp=1&amp;pid=3c2ece6f5&amp;color=0,0,0&amp;vtp=1&amp;bbb=1&amp;hb=1"/>
          <p:cNvSpPr/>
          <p:nvPr/>
        </p:nvSpPr>
        <p:spPr>
          <a:xfrm>
            <a:off x="502920" y="1765564"/>
            <a:ext cx="11183112" cy="1617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00"/>
              </a:lnSpc>
            </a:pPr>
            <a:endParaRPr lang="en-US" altLang="zh-CN" sz="100" b="0" i="0" spc="-99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trees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light.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redwoods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compete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trapped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bottom.</a:t>
            </a:r>
            <a:endParaRPr lang="en-US" altLang="zh-CN" sz="2400" dirty="0"/>
          </a:p>
        </p:txBody>
      </p:sp>
      <p:sp>
        <p:nvSpPr>
          <p:cNvPr id="3" name="QM_4_BD.60_5#4ae2a2ec9?sp=1&amp;vcp=1&amp;pid=3c2ece6f5&amp;color=0,0,0&amp;vtp=1&amp;bbb=1&amp;hb=1"/>
          <p:cNvSpPr/>
          <p:nvPr/>
        </p:nvSpPr>
        <p:spPr>
          <a:xfrm>
            <a:off x="502920" y="3430075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causes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trouble.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easier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tall.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compete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lives.</a:t>
            </a:r>
            <a:endParaRPr lang="en-US" altLang="zh-CN" sz="2400" dirty="0"/>
          </a:p>
        </p:txBody>
      </p:sp>
      <p:sp>
        <p:nvSpPr>
          <p:cNvPr id="4" name="QM_4_EX.66_1#4ae2a2ec9?vcp=1&amp;pid=3c2ece6f5&amp;color=0,0,0&amp;vtp=1&amp;bbb=1"/>
          <p:cNvSpPr/>
          <p:nvPr/>
        </p:nvSpPr>
        <p:spPr>
          <a:xfrm>
            <a:off x="502920" y="5074407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本文主要介绍了红杉木以及它们的生长情况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M_4_AN.63_1#4ae2a2ec9.blank?vcp=1&amp;pid=3c2ece6f5&amp;color=0,0,0&amp;vpa=36&amp;vtp=1&amp;bbb=1"/>
          <p:cNvSpPr/>
          <p:nvPr/>
        </p:nvSpPr>
        <p:spPr>
          <a:xfrm>
            <a:off x="2926239" y="2321824"/>
            <a:ext cx="9652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faster</a:t>
            </a:r>
            <a:endParaRPr lang="en-US" altLang="zh-CN" sz="2400" dirty="0"/>
          </a:p>
        </p:txBody>
      </p:sp>
      <p:sp>
        <p:nvSpPr>
          <p:cNvPr id="6" name="QM_4_AN.64_1#4ae2a2ec9.blank?vcp=1&amp;pid=3c2ece6f5&amp;color=0,0,0&amp;vpa=37&amp;vtp=1&amp;bbb=1"/>
          <p:cNvSpPr/>
          <p:nvPr/>
        </p:nvSpPr>
        <p:spPr>
          <a:xfrm>
            <a:off x="9484202" y="2309124"/>
            <a:ext cx="110013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energy</a:t>
            </a:r>
            <a:endParaRPr lang="en-US" altLang="zh-CN" sz="2400" dirty="0"/>
          </a:p>
        </p:txBody>
      </p:sp>
      <p:sp>
        <p:nvSpPr>
          <p:cNvPr id="7" name="QM_4_AN.65_1#4ae2a2ec9.blank?vcp=1&amp;pid=3c2ece6f5&amp;color=0,0,0&amp;vpa=38&amp;vtp=1&amp;bbb=1"/>
          <p:cNvSpPr/>
          <p:nvPr/>
        </p:nvSpPr>
        <p:spPr>
          <a:xfrm>
            <a:off x="10517663" y="3960935"/>
            <a:ext cx="6096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7_1#ec344cf71?vcp=1&amp;pid=3c2ece6f5&amp;color=0,0,0&amp;vtp=1&amp;bt=1&amp;bbb=1"/>
          <p:cNvSpPr/>
          <p:nvPr/>
        </p:nvSpPr>
        <p:spPr>
          <a:xfrm>
            <a:off x="502920" y="1189993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endParaRPr lang="en-US" altLang="zh-CN" sz="2400" dirty="0"/>
          </a:p>
        </p:txBody>
      </p:sp>
      <p:sp>
        <p:nvSpPr>
          <p:cNvPr id="3" name="QM_4_BD.67_2#ec344cf71?sp=1&amp;vcp=1&amp;pid=3c2ece6f5&amp;color=0,0,0&amp;vtp=1&amp;bbb=1&amp;hb=1"/>
          <p:cNvSpPr/>
          <p:nvPr/>
        </p:nvSpPr>
        <p:spPr>
          <a:xfrm>
            <a:off x="502920" y="1730377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[2024温州瓯海区二模]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problems?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answers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Heron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（three）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April.</a:t>
            </a:r>
            <a:endParaRPr lang="en-US" altLang="zh-CN" sz="2400" dirty="0"/>
          </a:p>
        </p:txBody>
      </p:sp>
      <p:sp>
        <p:nvSpPr>
          <p:cNvPr id="4" name="QM_4_BD.67_3#ec344cf71?sp=1&amp;vcp=1&amp;pid=3c2ece6f5&amp;color=0,0,0&amp;vtp=1&amp;bbb=1&amp;hb=1"/>
          <p:cNvSpPr/>
          <p:nvPr/>
        </p:nvSpPr>
        <p:spPr>
          <a:xfrm>
            <a:off x="502920" y="3381377"/>
            <a:ext cx="111831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Mahito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（want）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Mahito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（苍鹭）.The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（wonder）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adventures.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Mahito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difficulties,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  <p:sp>
        <p:nvSpPr>
          <p:cNvPr id="7" name="QM_4_AN.68_1#ec344cf71.blank?vcp=1&amp;pid=3c2ece6f5&amp;color=0,0,0&amp;vpa=39&amp;vtp=1&amp;bbb=1"/>
          <p:cNvSpPr/>
          <p:nvPr/>
        </p:nvSpPr>
        <p:spPr>
          <a:xfrm>
            <a:off x="5456524" y="2798448"/>
            <a:ext cx="881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third</a:t>
            </a:r>
            <a:endParaRPr lang="en-US" altLang="zh-CN" sz="2400" dirty="0"/>
          </a:p>
        </p:txBody>
      </p:sp>
      <p:sp>
        <p:nvSpPr>
          <p:cNvPr id="8" name="QM_4_AN.69_1#ec344cf71.blank?vcp=1&amp;pid=3c2ece6f5&amp;color=0,0,0&amp;vpa=40&amp;vtp=1&amp;bbb=1"/>
          <p:cNvSpPr/>
          <p:nvPr/>
        </p:nvSpPr>
        <p:spPr>
          <a:xfrm>
            <a:off x="7650638" y="3353437"/>
            <a:ext cx="98425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wants</a:t>
            </a:r>
            <a:endParaRPr lang="en-US" altLang="zh-CN" sz="2400" dirty="0"/>
          </a:p>
        </p:txBody>
      </p:sp>
      <p:sp>
        <p:nvSpPr>
          <p:cNvPr id="9" name="QM_4_AN.70_1#ec344cf71.blank?vcp=1&amp;pid=3c2ece6f5&amp;color=0,0,0&amp;vpa=41&amp;vtp=1&amp;bbb=1"/>
          <p:cNvSpPr/>
          <p:nvPr/>
        </p:nvSpPr>
        <p:spPr>
          <a:xfrm>
            <a:off x="760888" y="5029837"/>
            <a:ext cx="1558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wonderful</a:t>
            </a:r>
            <a:endParaRPr lang="en-US" altLang="zh-CN" sz="2400" dirty="0"/>
          </a:p>
        </p:txBody>
      </p:sp>
      <p:sp>
        <p:nvSpPr>
          <p:cNvPr id="10" name="QM_4_AN.71_1#ec344cf71.blank?vcp=1&amp;pid=3c2ece6f5&amp;color=0,0,0&amp;vpa=42&amp;vtp=1&amp;bbb=1"/>
          <p:cNvSpPr/>
          <p:nvPr/>
        </p:nvSpPr>
        <p:spPr>
          <a:xfrm>
            <a:off x="3117564" y="5588637"/>
            <a:ext cx="6619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7_3#ec344cf71?sp=1&amp;vcp=1&amp;pid=3c2ece6f5&amp;color=0,0,0&amp;vtp=1&amp;bbb=1&amp;hb=1"/>
          <p:cNvSpPr/>
          <p:nvPr/>
        </p:nvSpPr>
        <p:spPr>
          <a:xfrm>
            <a:off x="502920" y="951970"/>
            <a:ext cx="11183112" cy="1617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00"/>
              </a:lnSpc>
            </a:pPr>
            <a:endParaRPr lang="en-US" altLang="zh-CN" sz="100" b="0" i="0" spc="-990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courage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himself.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（final）,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wants.</a:t>
            </a:r>
            <a:endParaRPr lang="en-US" altLang="zh-CN" sz="2400" dirty="0"/>
          </a:p>
        </p:txBody>
      </p:sp>
      <p:sp>
        <p:nvSpPr>
          <p:cNvPr id="3" name="QM_4_BD.67_4#ec344cf71?sp=1&amp;vcp=1&amp;pid=3c2ece6f5&amp;color=0,0,0&amp;vtp=1&amp;bbb=1&amp;hb=1"/>
          <p:cNvSpPr/>
          <p:nvPr/>
        </p:nvSpPr>
        <p:spPr>
          <a:xfrm>
            <a:off x="502920" y="2616481"/>
            <a:ext cx="1118311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（write）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Hayao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Miyazaki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several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Although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honesty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kind）.</a:t>
            </a:r>
            <a:endParaRPr lang="en-US" altLang="zh-CN" sz="2400" dirty="0"/>
          </a:p>
        </p:txBody>
      </p:sp>
      <p:sp>
        <p:nvSpPr>
          <p:cNvPr id="4" name="QM_4_BD.67_5#ec344cf71?sp=1&amp;vcp=1&amp;pid=3c2ece6f5&amp;color=0,0,0&amp;vtp=1&amp;bbb=1&amp;hb=1"/>
          <p:cNvSpPr/>
          <p:nvPr/>
        </p:nvSpPr>
        <p:spPr>
          <a:xfrm>
            <a:off x="502920" y="4813581"/>
            <a:ext cx="111831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everyone.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better.</a:t>
            </a:r>
            <a:endParaRPr lang="en-US" altLang="zh-CN" sz="2400" dirty="0"/>
          </a:p>
        </p:txBody>
      </p:sp>
      <p:sp>
        <p:nvSpPr>
          <p:cNvPr id="5" name="QM_4_AN.72_1#ec344cf71.blank?vcp=1&amp;pid=3c2ece6f5&amp;color=0,0,0&amp;vpa=43&amp;vtp=1&amp;bbb=1"/>
          <p:cNvSpPr/>
          <p:nvPr/>
        </p:nvSpPr>
        <p:spPr>
          <a:xfrm>
            <a:off x="4296251" y="949430"/>
            <a:ext cx="7969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endParaRPr lang="en-US" altLang="zh-CN" sz="2400" dirty="0"/>
          </a:p>
        </p:txBody>
      </p:sp>
      <p:sp>
        <p:nvSpPr>
          <p:cNvPr id="6" name="QM_4_AN.73_1#ec344cf71.blank?vcp=1&amp;pid=3c2ece6f5&amp;color=0,0,0&amp;vpa=44&amp;vtp=1&amp;bbb=1"/>
          <p:cNvSpPr/>
          <p:nvPr/>
        </p:nvSpPr>
        <p:spPr>
          <a:xfrm>
            <a:off x="7755223" y="1495530"/>
            <a:ext cx="113347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</a:t>
            </a:r>
            <a:endParaRPr lang="en-US" altLang="zh-CN" sz="2400" dirty="0"/>
          </a:p>
        </p:txBody>
      </p:sp>
      <p:sp>
        <p:nvSpPr>
          <p:cNvPr id="7" name="QM_4_AN.74_1#ec344cf71.blank?vcp=1&amp;pid=3c2ece6f5&amp;color=0,0,0&amp;vpa=45&amp;vtp=1&amp;bbb=1"/>
          <p:cNvSpPr/>
          <p:nvPr/>
        </p:nvSpPr>
        <p:spPr>
          <a:xfrm>
            <a:off x="4702651" y="2588541"/>
            <a:ext cx="181451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written</a:t>
            </a:r>
            <a:endParaRPr lang="en-US" altLang="zh-CN" sz="2400" dirty="0"/>
          </a:p>
        </p:txBody>
      </p:sp>
      <p:sp>
        <p:nvSpPr>
          <p:cNvPr id="8" name="QM_4_AN.75_1#ec344cf71.blank?vcp=1&amp;pid=3c2ece6f5&amp;color=0,0,0&amp;vpa=46&amp;vtp=1&amp;bbb=1"/>
          <p:cNvSpPr/>
          <p:nvPr/>
        </p:nvSpPr>
        <p:spPr>
          <a:xfrm>
            <a:off x="3632676" y="3147341"/>
            <a:ext cx="627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9" name="QM_4_AN.76_1#ec344cf71.blank?vcp=1&amp;pid=3c2ece6f5&amp;color=0,0,0&amp;vpa=47&amp;vtp=1&amp;bbb=1"/>
          <p:cNvSpPr/>
          <p:nvPr/>
        </p:nvSpPr>
        <p:spPr>
          <a:xfrm>
            <a:off x="9546940" y="3706141"/>
            <a:ext cx="135731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kindness</a:t>
            </a:r>
            <a:endParaRPr lang="en-US" altLang="zh-CN" sz="2400" dirty="0"/>
          </a:p>
        </p:txBody>
      </p:sp>
      <p:sp>
        <p:nvSpPr>
          <p:cNvPr id="10" name="QM_4_AN.77_1#ec344cf71.blank?vcp=1&amp;pid=3c2ece6f5&amp;color=0,0,0&amp;vpa=48&amp;vtp=1&amp;bbb=1"/>
          <p:cNvSpPr/>
          <p:nvPr/>
        </p:nvSpPr>
        <p:spPr>
          <a:xfrm>
            <a:off x="2826227" y="5344441"/>
            <a:ext cx="1422400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ourselves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EX.78_1#ec344cf71?vcp=1&amp;pid=3c2ece6f5&amp;color=0,0,0&amp;vtp=1&amp;bt=1&amp;bbb=1&amp;hb=1"/>
          <p:cNvSpPr/>
          <p:nvPr/>
        </p:nvSpPr>
        <p:spPr>
          <a:xfrm>
            <a:off x="502920" y="3419985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【Passage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2·语篇导读】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文章主要介绍了宫崎骏的一部动画电影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P_6_BD#09863326b?colgroup=16,18&amp;vcp=1&amp;pid=50168b7f2&amp;color=0,0,0&amp;vtp=1&amp;bt=1&amp;bbb=1"/>
          <p:cNvGraphicFramePr>
            <a:graphicFrameLocks noGrp="1"/>
          </p:cNvGraphicFramePr>
          <p:nvPr/>
        </p:nvGraphicFramePr>
        <p:xfrm>
          <a:off x="502920" y="1429766"/>
          <a:ext cx="11155680" cy="4991481"/>
        </p:xfrm>
        <a:graphic>
          <a:graphicData uri="http://schemas.openxmlformats.org/drawingml/2006/table">
            <a:tbl>
              <a:tblPr/>
              <a:tblGrid>
                <a:gridCol w="5303520"/>
                <a:gridCol w="5852160"/>
              </a:tblGrid>
              <a:tr h="44411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8517">
                <a:tc>
                  <a:txBody>
                    <a:bodyPr/>
                    <a:lstStyle/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用于某些固定搭配中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talk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谈一谈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看一看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sense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在某种意义上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word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总之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minute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立刻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result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结果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whole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整体来看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after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while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过了一会儿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84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用于某些固定搭配中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sudden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突然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做鬼脸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09863326b?colgroup=16,18&amp;vcp=1&amp;pid=50168b7f2&amp;color=0,0,0&amp;vtp=1&amp;bt=1&amp;bbb=1"/>
          <p:cNvSpPr txBox="1"/>
          <p:nvPr/>
        </p:nvSpPr>
        <p:spPr>
          <a:xfrm>
            <a:off x="11043047" y="896112"/>
            <a:ext cx="615553" cy="4166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09863326b?sp=1&amp;vcp=1&amp;pid=50168b7f2&amp;color=0,0,0&amp;vtp=1&amp;bt=1&amp;bbb=1"/>
          <p:cNvSpPr/>
          <p:nvPr/>
        </p:nvSpPr>
        <p:spPr>
          <a:xfrm>
            <a:off x="502920" y="2136269"/>
            <a:ext cx="111831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2.a和an的区别</a:t>
            </a:r>
            <a:endParaRPr lang="en-US" altLang="zh-CN" sz="2400" dirty="0"/>
          </a:p>
        </p:txBody>
      </p:sp>
      <p:graphicFrame>
        <p:nvGraphicFramePr>
          <p:cNvPr id="10" name="P_6_BD#09863326b?colgroup=5,13,16&amp;vcp=1&amp;pid=50168b7f2&amp;color=0,0,0&amp;vtp=1&amp;bbb=1&amp;hb=1"/>
          <p:cNvGraphicFramePr>
            <a:graphicFrameLocks noGrp="1"/>
          </p:cNvGraphicFramePr>
          <p:nvPr/>
        </p:nvGraphicFramePr>
        <p:xfrm>
          <a:off x="502920" y="2741043"/>
          <a:ext cx="11146536" cy="2437257"/>
        </p:xfrm>
        <a:graphic>
          <a:graphicData uri="http://schemas.openxmlformats.org/drawingml/2006/table">
            <a:tbl>
              <a:tblPr/>
              <a:tblGrid>
                <a:gridCol w="1773936"/>
                <a:gridCol w="4123944"/>
                <a:gridCol w="5248656"/>
              </a:tblGrid>
              <a:tr h="47155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不定冠词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用于发音以辅音音素开头的单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boy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university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用于发音以元音音素开头的单</a:t>
                      </a:r>
                      <a:endParaRPr lang="en-US" altLang="zh-CN" sz="2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词前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umbrella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honest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YzBiN2M3YmRmYTE0OTFjMzRiZTc2YTk1YzAyOTFjNzQ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17300</Words>
  <Application>WPS 演示</Application>
  <PresentationFormat>宽屏</PresentationFormat>
  <Paragraphs>1802</Paragraphs>
  <Slides>79</Slides>
  <Notes>76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79</vt:i4>
      </vt:variant>
    </vt:vector>
  </HeadingPairs>
  <TitlesOfParts>
    <vt:vector size="94" baseType="lpstr">
      <vt:lpstr>Arial</vt:lpstr>
      <vt:lpstr>宋体</vt:lpstr>
      <vt:lpstr>Wingdings</vt:lpstr>
      <vt:lpstr>Times New Roman</vt:lpstr>
      <vt:lpstr>Times New Roman</vt:lpstr>
      <vt:lpstr>黑体</vt:lpstr>
      <vt:lpstr>黑体</vt:lpstr>
      <vt:lpstr>微软雅黑</vt:lpstr>
      <vt:lpstr>微软雅黑</vt:lpstr>
      <vt:lpstr>宋体</vt:lpstr>
      <vt:lpstr>Calibri</vt:lpstr>
      <vt:lpstr>等线</vt:lpstr>
      <vt:lpstr>Arial Unicode MS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ou</cp:lastModifiedBy>
  <cp:revision>4</cp:revision>
  <dcterms:created xsi:type="dcterms:W3CDTF">2024-10-12T13:23:00Z</dcterms:created>
  <dcterms:modified xsi:type="dcterms:W3CDTF">2024-10-14T10:04:48Z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B641A878943E476B9D7CC3DCCFFA4669_12</vt:lpwstr>
  </property>
  <property fmtid="{D5CDD505-2E9C-101B-9397-08002B2CF9AE}" pid="3" name="KSOProductBuildVer">
    <vt:lpwstr>2052-12.1.0.18276</vt:lpwstr>
  </property>
</Properties>
</file>